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3" r:id="rId6"/>
    <p:sldId id="268" r:id="rId7"/>
    <p:sldId id="270" r:id="rId8"/>
    <p:sldId id="272" r:id="rId9"/>
    <p:sldId id="273" r:id="rId10"/>
    <p:sldId id="260" r:id="rId11"/>
    <p:sldId id="271" r:id="rId12"/>
    <p:sldId id="277" r:id="rId13"/>
    <p:sldId id="261" r:id="rId14"/>
    <p:sldId id="264" r:id="rId15"/>
    <p:sldId id="266" r:id="rId16"/>
    <p:sldId id="262" r:id="rId17"/>
    <p:sldId id="275" r:id="rId18"/>
    <p:sldId id="267" r:id="rId19"/>
    <p:sldId id="274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28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567A7-5E0E-4DDA-A368-26D36C02B646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6BCF2-79C0-402F-8BAF-D5780B61B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60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BCF2-79C0-402F-8BAF-D5780B61BEE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BCF2-79C0-402F-8BAF-D5780B61BEE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2CDEA-1D30-4A5B-B180-EFBC1B56BCD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1B792-4B50-4889-8F7F-9698338C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davodizakon.ru/istoriya-kulturnyx-rastenij/" TargetMode="External"/><Relationship Id="rId13" Type="http://schemas.openxmlformats.org/officeDocument/2006/relationships/hyperlink" Target="http://www.fergananews.com/articles/6316" TargetMode="External"/><Relationship Id="rId18" Type="http://schemas.openxmlformats.org/officeDocument/2006/relationships/hyperlink" Target="http://bygaga.com.ua/kartinki-s-pozdravleniyami/k-s-dnem-uchitelya/" TargetMode="External"/><Relationship Id="rId3" Type="http://schemas.openxmlformats.org/officeDocument/2006/relationships/hyperlink" Target="http://ekol-ush.narod.ru/02.htm" TargetMode="External"/><Relationship Id="rId7" Type="http://schemas.openxmlformats.org/officeDocument/2006/relationships/hyperlink" Target="http://www.floflowers.ru/index.php?newsid=112" TargetMode="External"/><Relationship Id="rId12" Type="http://schemas.openxmlformats.org/officeDocument/2006/relationships/hyperlink" Target="http://cotton.21oz.ru/history.htm" TargetMode="External"/><Relationship Id="rId17" Type="http://schemas.openxmlformats.org/officeDocument/2006/relationships/hyperlink" Target="http://freeyaho.ru/clipartrastr/nauka-tehnologii/page/4/" TargetMode="External"/><Relationship Id="rId2" Type="http://schemas.openxmlformats.org/officeDocument/2006/relationships/hyperlink" Target="http://www.dreamstime.com/stock-photography-photosynthesis-image12350962" TargetMode="External"/><Relationship Id="rId16" Type="http://schemas.openxmlformats.org/officeDocument/2006/relationships/hyperlink" Target="http://tapisarevskaya.rusedu.net/post/1415/255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mechta.com/poznay-mir/129-bereza" TargetMode="External"/><Relationship Id="rId11" Type="http://schemas.openxmlformats.org/officeDocument/2006/relationships/hyperlink" Target="http://www.webfazenda.ru/sunflower.html" TargetMode="External"/><Relationship Id="rId5" Type="http://schemas.openxmlformats.org/officeDocument/2006/relationships/hyperlink" Target="http://www.survivalbook.ru/pitanie-v-ekstremalnyx-usloviyax-dikorastushhie-rasteniya/" TargetMode="External"/><Relationship Id="rId15" Type="http://schemas.openxmlformats.org/officeDocument/2006/relationships/hyperlink" Target="http://school.xvatit.com/index.php?title=%D0%9E%D1%80%D0%B3%D0%B0%D0%BD%D1%8B_%D1%80%D0%B0%D1%81%D1%82%D0%B5%D0%BD%D0%B8%D1%8F" TargetMode="External"/><Relationship Id="rId10" Type="http://schemas.openxmlformats.org/officeDocument/2006/relationships/hyperlink" Target="http://www.rkib.udmmed.ru/patients/glps.ph" TargetMode="External"/><Relationship Id="rId19" Type="http://schemas.openxmlformats.org/officeDocument/2006/relationships/hyperlink" Target="http://www.ds77.ru/news/1207168/" TargetMode="External"/><Relationship Id="rId4" Type="http://schemas.openxmlformats.org/officeDocument/2006/relationships/hyperlink" Target="http://nuclear-wallpapers.ru.com/gdefon/wall/full/439765" TargetMode="External"/><Relationship Id="rId9" Type="http://schemas.openxmlformats.org/officeDocument/2006/relationships/hyperlink" Target="http://www.gastronom.ru/news/azerbajdzhancy-zashchityat-abrikos-ot-armyan-102805" TargetMode="External"/><Relationship Id="rId14" Type="http://schemas.openxmlformats.org/officeDocument/2006/relationships/hyperlink" Target="http://www.agroxxi.ru/saharnaja-sv-kla/saharnaja-sv-kla-pererabotka/pererabotka-saharnoi-sv-kly-promyshlenoe-ispolzovani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848872" cy="3240359"/>
          </a:xfrm>
          <a:noFill/>
        </p:spPr>
        <p:txBody>
          <a:bodyPr>
            <a:noAutofit/>
          </a:bodyPr>
          <a:lstStyle/>
          <a:p>
            <a:r>
              <a:rPr lang="ru-RU" sz="5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Презентация к уроку </a:t>
            </a:r>
            <a:br>
              <a:rPr lang="ru-RU" sz="5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«Значение растений в природе</a:t>
            </a:r>
            <a:br>
              <a:rPr lang="ru-RU" sz="5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и жизни человека»</a:t>
            </a:r>
            <a:br>
              <a:rPr lang="ru-RU" sz="5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5 класс</a:t>
            </a:r>
            <a:endParaRPr lang="ru-RU" sz="54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https://encrypted-tbn2.gstatic.com/images?q=tbn:ANd9GcTwMptgCKlH23KAw4uISkotmGl8LH6_bKMtG426omAzfcfcx0EO1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http://www.ludoedoff.ru/site/paramedicine/19/Ovocshi-frukt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340768"/>
            <a:ext cx="3456384" cy="2587351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Найдите в учебнике названия</a:t>
            </a:r>
            <a:b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этих групп культурных растений 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6" name="Picture 8" descr="https://encrypted-tbn1.gstatic.com/images?q=tbn:ANd9GcQFQmdd7j12U4GnB52dfusl33TOklpi6v5B8PmPrD8hGLEoHG4N6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1307682"/>
            <a:ext cx="3456384" cy="2588953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418" name="Picture 10" descr="http://t3.gstatic.com/images?q=tbn:ANd9GcRhYpHSeiY3dib6Wb8jhOLj7LJgFmbAUqvEYfn5qirSxZUZAXaM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4221088"/>
            <a:ext cx="3440868" cy="2376264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420" name="Picture 12" descr="http://t0.gstatic.com/images?q=tbn:ANd9GcTXAymIhsPK-40Rkp_GW_j6GSLm22Wg1LQut-DYnDdo30Y5uL8KEQ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4293096"/>
            <a:ext cx="3312368" cy="230265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043608" y="3284984"/>
            <a:ext cx="2520280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Пищевые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36096" y="3284984"/>
            <a:ext cx="2520280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Кормовые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5877272"/>
            <a:ext cx="2520280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Технические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80112" y="5949280"/>
            <a:ext cx="2520280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Декоративные</a:t>
            </a:r>
            <a:endParaRPr lang="ru-RU" sz="2400" b="1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какой группе относятся эти растения? Где их используют?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8674" name="Picture 2" descr="http://www.webfazenda.ru/sunflow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772816"/>
            <a:ext cx="2160240" cy="288032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8676" name="Picture 4" descr="http://news.fergananews.com/photos/2009_09/paxtasid3009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9" y="2348880"/>
            <a:ext cx="3034308" cy="2275731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51520" y="5085184"/>
            <a:ext cx="242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ПОДСОЛНЕЧНИК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5085184"/>
            <a:ext cx="201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ХЛОПЧАТНИК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8680" name="Picture 8" descr="https://encrypted-tbn1.gstatic.com/images?q=tbn:ANd9GcSqigg3eqnmFOBGrapQv96MWJK8BbfEe2q2m-zWwPQuIdOMhrBia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3068960"/>
            <a:ext cx="2376264" cy="2376264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2915816" y="6021288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САХАРНАЯ СВЕКЛА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 использует человек дикорастущие растения?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" name="Picture 10" descr="http://s3.images.drive2.ru/car.journal.photos/7800/000/000/0e0/616/88ccc889917e5e10-larg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1" y="1556792"/>
            <a:ext cx="1288144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4" descr="http://www.wikihow.com/images/9/92/Folder-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1556792"/>
            <a:ext cx="2208245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Содержимое 10" descr="пиломатериалы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11960" y="1556792"/>
            <a:ext cx="2208245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http://www.rkib.udmmed.ru/images/%D1%81%D0%B5%D0%BD%D0%B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4293096"/>
            <a:ext cx="2099725" cy="15747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http://supersadovod.ru/wp-content/uploads/2012/09/CHernik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5856" y="4293096"/>
            <a:ext cx="2235559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://drovastandart.ru/drova_gorjat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84168" y="4293096"/>
            <a:ext cx="2174886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0" y="335699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Лекарства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3429000"/>
            <a:ext cx="1128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Бумага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3429000"/>
            <a:ext cx="2485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Стройматериалы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6093296"/>
            <a:ext cx="167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Корм скоту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6093296"/>
            <a:ext cx="1292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Топливо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3848" y="6093296"/>
            <a:ext cx="2249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Пища человеку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032" name="Picture 8" descr="http://f1.ds-russia.ru/u_dirs/054/54507/911c2d3f7973722db2bd441f52aa449a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660232" y="1484784"/>
            <a:ext cx="1466528" cy="14779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4" name="Picture 10" descr="Производство медицинских перчаток из латекса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452320" y="2276872"/>
            <a:ext cx="1409650" cy="10600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TextBox 19"/>
          <p:cNvSpPr txBox="1"/>
          <p:nvPr/>
        </p:nvSpPr>
        <p:spPr>
          <a:xfrm>
            <a:off x="7092280" y="3501008"/>
            <a:ext cx="110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Каучук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9" grpId="0"/>
      <p:bldP spid="11" grpId="0"/>
      <p:bldP spid="17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I:\Урок Мхи\Ламинар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717032"/>
            <a:ext cx="1440160" cy="2487549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Назовите отделы растений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Рисунок 8" descr="кукушкин лен одиночный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91680" y="3429000"/>
            <a:ext cx="2304256" cy="1728192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 descr="paporotnik_en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91880" y="2780928"/>
            <a:ext cx="2088232" cy="1566173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Содержимое 3" descr="ель дерево.jpg"/>
          <p:cNvPicPr>
            <a:picLocks noGrp="1" noChangeAspect="1"/>
          </p:cNvPicPr>
          <p:nvPr>
            <p:ph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508104" y="980728"/>
            <a:ext cx="1712273" cy="2786551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4" name="Picture 2" descr="I:\Урок Мхи\Лен.jpg"/>
          <p:cNvPicPr>
            <a:picLocks noChangeAspect="1" noChangeArrowheads="1"/>
          </p:cNvPicPr>
          <p:nvPr/>
        </p:nvPicPr>
        <p:blipFill>
          <a:blip r:embed="rId6" cstate="email"/>
          <a:srcRect b="-2910"/>
          <a:stretch>
            <a:fillRect/>
          </a:stretch>
        </p:blipFill>
        <p:spPr bwMode="auto">
          <a:xfrm>
            <a:off x="7308304" y="476672"/>
            <a:ext cx="1512168" cy="2376264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0" y="5805264"/>
            <a:ext cx="2016224" cy="1052736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Водоросли</a:t>
            </a:r>
          </a:p>
          <a:p>
            <a:pPr algn="ctr"/>
            <a:r>
              <a:rPr lang="ru-RU" sz="2400" b="1" dirty="0" smtClean="0"/>
              <a:t>(группа отделов)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51720" y="5085184"/>
            <a:ext cx="1512168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Мхи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63888" y="4365104"/>
            <a:ext cx="2016224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Папоротники</a:t>
            </a:r>
            <a:endParaRPr lang="ru-RU" sz="2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92080" y="3717032"/>
            <a:ext cx="2304256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Голосеменные</a:t>
            </a:r>
            <a:endParaRPr lang="ru-RU" sz="24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71792" y="2780928"/>
            <a:ext cx="1872208" cy="648072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Покрыто-семенные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868436" y="5780782"/>
            <a:ext cx="6275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Почему эти отделы расположены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именно в таком порядке?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Сравните отделы растений.</a:t>
            </a:r>
            <a:b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 черты предлагаете сравнить?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13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35832"/>
                <a:gridCol w="1512168"/>
                <a:gridCol w="1524000"/>
                <a:gridCol w="1524000"/>
                <a:gridCol w="1524000"/>
              </a:tblGrid>
              <a:tr h="13776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Черты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сравне-ния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Водорос-ли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Мхи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Папорот-ники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Голосе-менные</a:t>
                      </a:r>
                      <a:endParaRPr lang="ru-RU" sz="2400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Покрыто-семен-ные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3776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3776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9618" y="3212976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Строение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5228" y="4509120"/>
            <a:ext cx="1451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Места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обитания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Проверьте себя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4538"/>
          <a:ext cx="9144000" cy="550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2972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Черты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сравне-ния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Водорос-ли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Мхи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Папорот-ники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Голосе-менные</a:t>
                      </a:r>
                      <a:endParaRPr lang="ru-RU" sz="2400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Покрыто-семен-ные</a:t>
                      </a:r>
                      <a:endParaRPr lang="ru-RU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49688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Строение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Слоевище или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однокле-точные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Стебель, листья,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коробоч-ки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 со спорами, ризоиды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Корневи-ще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под-земный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 стебель),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корни, листья со спорами 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Корень, стебель, листья (хвоя), шишки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с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 семенами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Корень, стебель, лист, цветок, пло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д с семенами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46369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Места обитания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Вода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Влажные места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Влажные места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Разные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места, на суше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Разные места, на суше и в воде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пирогир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80112" y="4509120"/>
            <a:ext cx="2197254" cy="19592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58" name="Picture 2" descr="I:\Урок Мхи\Пучок сфагнум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2236" y="1484784"/>
            <a:ext cx="1943265" cy="25872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paporotnik_en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91681" y="4508258"/>
            <a:ext cx="2736304" cy="20522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сосна шишки 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1520" y="1482466"/>
            <a:ext cx="2880320" cy="25946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0" name="Picture 4" descr="http://www.kandry.ru/pictures/photo/DSCN075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59918" y="1412776"/>
            <a:ext cx="1962611" cy="26206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467544" y="3573016"/>
            <a:ext cx="1152128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Сосна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573017"/>
            <a:ext cx="1368152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Сфагнум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0312" y="3501008"/>
            <a:ext cx="1116011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Береза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3688" y="6021288"/>
            <a:ext cx="1568699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Щитовник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5949280"/>
            <a:ext cx="1612942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Спирогира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Назовите эти растения. </a:t>
            </a:r>
            <a:b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каким отделам они относятся?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9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Достигнуты ли нами цели?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363272" cy="392129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Обобщение  знаний о роли растений в природе и жизни человека</a:t>
            </a:r>
          </a:p>
          <a:p>
            <a:r>
              <a:rPr lang="ru-RU" sz="36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Ознакомление с группами культурных растений</a:t>
            </a:r>
          </a:p>
          <a:p>
            <a:r>
              <a:rPr lang="ru-RU" sz="36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Повторение отделов растений и их представителей</a:t>
            </a:r>
          </a:p>
          <a:p>
            <a:r>
              <a:rPr lang="ru-RU" sz="36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Умение сравнивать отделы растений </a:t>
            </a:r>
            <a:endParaRPr lang="ru-RU" sz="36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Домашнее задание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§18 учить </a:t>
            </a:r>
          </a:p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Ответить на вопросы в конце параграфа</a:t>
            </a:r>
          </a:p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Приготовить сообщение о каком-либо культурном растении и его истории</a:t>
            </a:r>
          </a:p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Сделать презентацию об этом растении на 3-4 слайда </a:t>
            </a:r>
          </a:p>
          <a:p>
            <a:pPr>
              <a:buNone/>
            </a:pPr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   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484784"/>
            <a:ext cx="828092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</a:rPr>
              <a:t>СПАСИБО</a:t>
            </a:r>
            <a:br>
              <a:rPr lang="ru-RU" sz="6000" b="1" cap="none" spc="0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</a:rPr>
            </a:br>
            <a:r>
              <a:rPr lang="ru-RU" sz="6000" b="1" cap="none" spc="0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</a:rPr>
              <a:t>ЗА </a:t>
            </a:r>
          </a:p>
          <a:p>
            <a:pPr algn="ctr"/>
            <a:r>
              <a:rPr lang="ru-RU" sz="6000" b="1" cap="none" spc="0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</a:rPr>
              <a:t>СОТРУДНИЧЕСТВО!</a:t>
            </a:r>
            <a:endParaRPr lang="ru-RU" sz="6000" b="1" cap="none" spc="0" dirty="0">
              <a:ln>
                <a:solidFill>
                  <a:srgbClr val="00B050"/>
                </a:solidFill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33794" name="Picture 2" descr="http://freeyaho.ru/uploads/posts/2011-07/irscs9ac5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16" y="4797152"/>
            <a:ext cx="2376264" cy="1796687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6588224" y="4797152"/>
            <a:ext cx="108012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796" name="Picture 4" descr="Смешные открытки и картинки на День Учителя (18 фото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4077072"/>
            <a:ext cx="1783426" cy="2511066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chool.xvatit.com/images/a/af/27.07-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896" y="2276872"/>
            <a:ext cx="2448272" cy="375401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63688" y="188640"/>
            <a:ext cx="5760640" cy="1143000"/>
          </a:xfrm>
          <a:noFill/>
        </p:spPr>
        <p:txBody>
          <a:bodyPr>
            <a:noAutofit/>
          </a:bodyPr>
          <a:lstStyle/>
          <a:p>
            <a:r>
              <a:rPr lang="ru-RU" sz="48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Назовите органы </a:t>
            </a:r>
            <a:br>
              <a:rPr lang="ru-RU" sz="48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цветкового</a:t>
            </a:r>
            <a:r>
              <a:rPr lang="ru-RU" sz="48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растения</a:t>
            </a:r>
            <a:endParaRPr lang="ru-RU" sz="4800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835696" y="4653136"/>
            <a:ext cx="288032" cy="77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56176" y="530120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1268" name="Picture 4" descr="http://school.xvatit.com/images/a/af/27.07-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1988840"/>
            <a:ext cx="1191405" cy="100811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2771800" y="32849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7944" y="23488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30689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37890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6176" y="45811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9912" y="4797152"/>
            <a:ext cx="412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stCxn id="13" idx="0"/>
          </p:cNvCxnSpPr>
          <p:nvPr/>
        </p:nvCxnSpPr>
        <p:spPr>
          <a:xfrm flipV="1">
            <a:off x="2941879" y="2852936"/>
            <a:ext cx="23590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707904" y="5085184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187624" y="522920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12160" y="16288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187624" y="3212976"/>
            <a:ext cx="1512168" cy="504056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плод</a:t>
            </a:r>
            <a:endParaRPr lang="ru-RU" sz="24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39952" y="1484784"/>
            <a:ext cx="1512168" cy="504056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2-семена</a:t>
            </a:r>
            <a:endParaRPr lang="ru-RU" sz="24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88224" y="2996952"/>
            <a:ext cx="1512168" cy="504056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цветок</a:t>
            </a:r>
            <a:endParaRPr lang="ru-RU" sz="24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88224" y="3789040"/>
            <a:ext cx="1512168" cy="504056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лист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588224" y="4509120"/>
            <a:ext cx="1512168" cy="504056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стебель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588224" y="5373216"/>
            <a:ext cx="1512168" cy="504056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корень</a:t>
            </a:r>
            <a:endParaRPr lang="ru-RU" sz="2400" b="1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Использованные ресурсы</a:t>
            </a:r>
            <a:endParaRPr lang="ru-RU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84576"/>
          </a:xfrm>
          <a:solidFill>
            <a:srgbClr val="92D050"/>
          </a:solidFill>
        </p:spPr>
        <p:txBody>
          <a:bodyPr numCol="2">
            <a:normAutofit lnSpcReduction="10000"/>
          </a:bodyPr>
          <a:lstStyle/>
          <a:p>
            <a:r>
              <a:rPr lang="en-US" sz="1400" dirty="0" smtClean="0">
                <a:hlinkClick r:id="rId2"/>
              </a:rPr>
              <a:t>http://www.dreamstime.com/stock-photography-photosynthesis-image12350962</a:t>
            </a:r>
            <a:r>
              <a:rPr lang="ru-RU" sz="1400" dirty="0" smtClean="0"/>
              <a:t> фотосинтез</a:t>
            </a:r>
          </a:p>
          <a:p>
            <a:r>
              <a:rPr lang="en-US" sz="1400" dirty="0" smtClean="0">
                <a:hlinkClick r:id="rId3"/>
              </a:rPr>
              <a:t>http://ekol-ush.narod.ru/02.htm</a:t>
            </a:r>
            <a:r>
              <a:rPr lang="ru-RU" sz="1400" dirty="0" smtClean="0"/>
              <a:t> цепь питания</a:t>
            </a:r>
          </a:p>
          <a:p>
            <a:r>
              <a:rPr lang="en-US" sz="1400" dirty="0" smtClean="0">
                <a:hlinkClick r:id="rId4"/>
              </a:rPr>
              <a:t>http://nuclear-wallpapers.ru.com/gdefon/wall/full/439765</a:t>
            </a:r>
            <a:r>
              <a:rPr lang="ru-RU" sz="1400" dirty="0" smtClean="0"/>
              <a:t> гнездо</a:t>
            </a:r>
          </a:p>
          <a:p>
            <a:r>
              <a:rPr lang="en-US" sz="1400" dirty="0" smtClean="0">
                <a:hlinkClick r:id="rId5"/>
              </a:rPr>
              <a:t>http://www.survivalbook.ru/pitanie-v-ekstremalnyx-usloviyax-dikorastushhie-rasteniya/</a:t>
            </a:r>
            <a:r>
              <a:rPr lang="ru-RU" sz="1400" dirty="0" smtClean="0"/>
              <a:t> дикорастущие растения</a:t>
            </a:r>
          </a:p>
          <a:p>
            <a:r>
              <a:rPr lang="en-US" sz="1400" dirty="0" smtClean="0">
                <a:hlinkClick r:id="rId6"/>
              </a:rPr>
              <a:t>http</a:t>
            </a:r>
            <a:r>
              <a:rPr lang="ru-RU" sz="1400" dirty="0" smtClean="0">
                <a:hlinkClick r:id="rId6"/>
              </a:rPr>
              <a:t> </a:t>
            </a:r>
          </a:p>
          <a:p>
            <a:r>
              <a:rPr lang="en-US" sz="1400" dirty="0" smtClean="0">
                <a:hlinkClick r:id="rId6"/>
              </a:rPr>
              <a:t>://www.webmechta.com/poznay-mir/129-bereza</a:t>
            </a:r>
            <a:r>
              <a:rPr lang="ru-RU" sz="1400" dirty="0" smtClean="0"/>
              <a:t> береза</a:t>
            </a:r>
          </a:p>
          <a:p>
            <a:r>
              <a:rPr lang="en-US" sz="1400" dirty="0" smtClean="0">
                <a:hlinkClick r:id="rId7"/>
              </a:rPr>
              <a:t>http://www.floflowers.ru/index.php?newsid=112</a:t>
            </a:r>
            <a:r>
              <a:rPr lang="ru-RU" sz="1400" dirty="0" smtClean="0"/>
              <a:t> пшеница</a:t>
            </a:r>
          </a:p>
          <a:p>
            <a:r>
              <a:rPr lang="en-US" sz="1400" dirty="0" smtClean="0">
                <a:hlinkClick r:id="rId8"/>
              </a:rPr>
              <a:t>http://www.sadavodizakon.ru/istoriya-kulturnyx-rastenij/</a:t>
            </a:r>
            <a:r>
              <a:rPr lang="ru-RU" sz="1400" dirty="0" smtClean="0"/>
              <a:t> лён</a:t>
            </a:r>
          </a:p>
          <a:p>
            <a:r>
              <a:rPr lang="en-US" sz="1400" dirty="0" smtClean="0">
                <a:hlinkClick r:id="rId9"/>
              </a:rPr>
              <a:t>http://www.gastronom.ru/news/azerbajdzhancy-zashchityat-abrikos-ot-armyan-102805</a:t>
            </a:r>
            <a:r>
              <a:rPr lang="ru-RU" sz="1400" dirty="0" smtClean="0"/>
              <a:t> абрикос</a:t>
            </a:r>
          </a:p>
          <a:p>
            <a:r>
              <a:rPr lang="en-US" sz="1400" dirty="0" smtClean="0">
                <a:hlinkClick r:id="rId10"/>
              </a:rPr>
              <a:t>http://www.rkib.udmmed.ru/patients/glps.ph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Заготовка сена</a:t>
            </a:r>
          </a:p>
          <a:p>
            <a:r>
              <a:rPr lang="en-US" sz="1400" dirty="0" smtClean="0">
                <a:hlinkClick r:id="rId11"/>
              </a:rPr>
              <a:t>http://www.webfazenda.ru/sunflower.html</a:t>
            </a:r>
            <a:r>
              <a:rPr lang="ru-RU" sz="1400" dirty="0" smtClean="0"/>
              <a:t> подсолнечник</a:t>
            </a:r>
          </a:p>
          <a:p>
            <a:r>
              <a:rPr lang="en-US" sz="1400" dirty="0" smtClean="0">
                <a:hlinkClick r:id="rId12"/>
              </a:rPr>
              <a:t>http://cotton.21oz.ru/history.htm</a:t>
            </a:r>
            <a:r>
              <a:rPr lang="ru-RU" sz="1400" dirty="0" smtClean="0"/>
              <a:t> сбор хлопка</a:t>
            </a:r>
          </a:p>
          <a:p>
            <a:r>
              <a:rPr lang="en-US" sz="1400" dirty="0" smtClean="0">
                <a:hlinkClick r:id="rId13"/>
              </a:rPr>
              <a:t>http://www.fergananews.com/articles/6316</a:t>
            </a:r>
            <a:r>
              <a:rPr lang="ru-RU" sz="1400" dirty="0" smtClean="0"/>
              <a:t> хлопчатник</a:t>
            </a:r>
          </a:p>
          <a:p>
            <a:r>
              <a:rPr lang="en-US" sz="1400" dirty="0" smtClean="0">
                <a:hlinkClick r:id="rId14"/>
              </a:rPr>
              <a:t>http://www.agroxxi.ru/saharnaja-sv-kla/saharnaja-sv-kla-pererabotka/pererabotka-saharnoi-sv-kly-promyshlenoe-ispolzovanie.ht</a:t>
            </a:r>
            <a:r>
              <a:rPr lang="en-US" sz="1600" dirty="0" smtClean="0">
                <a:hlinkClick r:id="rId14"/>
              </a:rPr>
              <a:t>ml</a:t>
            </a:r>
            <a:r>
              <a:rPr lang="ru-RU" sz="1600" dirty="0" smtClean="0"/>
              <a:t> сахарная свекла</a:t>
            </a: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15"/>
              </a:rPr>
              <a:t>http://school.xvatit.com/index.php?title=%D0%9E%D1%80%D0%B3%D0%B0%D0%BD%D1%8B_%D1%80%D0%B0%D1%81%D1%82%D0%B5%D0%BD%D0%B8%D1%8F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smtClean="0"/>
              <a:t>органы цветкового растения</a:t>
            </a:r>
          </a:p>
          <a:p>
            <a:r>
              <a:rPr lang="en-US" sz="1600" dirty="0" smtClean="0">
                <a:hlinkClick r:id="rId16"/>
              </a:rPr>
              <a:t>http://tapisarevskaya.rusedu.net/post/1415/25558</a:t>
            </a:r>
            <a:r>
              <a:rPr lang="ru-RU" sz="1600" dirty="0" smtClean="0"/>
              <a:t> фон презентации</a:t>
            </a:r>
          </a:p>
          <a:p>
            <a:r>
              <a:rPr lang="en-US" sz="1600" dirty="0" smtClean="0">
                <a:hlinkClick r:id="rId17"/>
              </a:rPr>
              <a:t>http://freeyaho.ru/clipartrastr/nauka-tehnologii/page/4/</a:t>
            </a:r>
            <a:r>
              <a:rPr lang="ru-RU" sz="1600" dirty="0" smtClean="0"/>
              <a:t> ученик</a:t>
            </a:r>
          </a:p>
          <a:p>
            <a:r>
              <a:rPr lang="en-US" sz="1600" dirty="0" smtClean="0">
                <a:hlinkClick r:id="rId18"/>
              </a:rPr>
              <a:t>http://bygaga.com.ua/kartinki-s-pozdravleniyami/k-s-dnem-uchitelya/</a:t>
            </a:r>
            <a:r>
              <a:rPr lang="en-US" sz="1600" dirty="0" smtClean="0"/>
              <a:t> </a:t>
            </a:r>
            <a:r>
              <a:rPr lang="ru-RU" sz="1600" dirty="0" smtClean="0"/>
              <a:t>учительница</a:t>
            </a:r>
          </a:p>
          <a:p>
            <a:r>
              <a:rPr lang="en-US" sz="1600" dirty="0" smtClean="0">
                <a:hlinkClick r:id="rId19"/>
              </a:rPr>
              <a:t>http://www.ds77.ru/news/1207168/</a:t>
            </a:r>
            <a:r>
              <a:rPr lang="ru-RU" sz="1600" dirty="0" smtClean="0"/>
              <a:t> латекс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95536" y="332656"/>
            <a:ext cx="8496944" cy="1772816"/>
          </a:xfrm>
          <a:noFill/>
        </p:spPr>
        <p:txBody>
          <a:bodyPr>
            <a:noAutofit/>
          </a:bodyPr>
          <a:lstStyle/>
          <a:p>
            <a:r>
              <a:rPr lang="ru-RU" sz="40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Какое главное отличие у этих растений? </a:t>
            </a:r>
            <a:br>
              <a:rPr lang="ru-RU" sz="40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называются такие </a:t>
            </a:r>
            <a:br>
              <a:rPr lang="ru-RU" sz="40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жизненные формы растений?</a:t>
            </a:r>
            <a:endParaRPr lang="ru-RU" sz="4000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6" name="AutoShape 2" descr="data:image/jpeg;base64,/9j/4AAQSkZJRgABAQAAAQABAAD/2wCEAAkGBhMSERUSEhQWFBUWFRkYFxgYFhgZGBsWGRoYFRgXFRUYHDIfHRkjGhgYHy8gIyopLiwsGCAxNTAtNSYrLCkBCQoKDgwOGg8PGiwkHyUvLy8pLywsLTIsLCkvLCwvLDAsNSwsNC8sLzQsLCwsLCwpLCwsLCksLCwsKSwsKSwsLP/AABEIAOEA4QMBIgACEQEDEQH/xAAcAAEAAgMBAQEAAAAAAAAAAAAABAUCAwYBBwj/xAA9EAACAQIEAwYDBwMCBgMAAAABAhEAAwQSITEFQVEGEyJhcYEykaEUI0JSscHwFWLRBzMkQ3KCkuFTovH/xAAaAQEAAwEBAQAAAAAAAAAAAAAAAwQFAgEG/8QAMREAAgIBAwMBBwMDBQAAAAAAAAECAxEEITESQVETBSJhcbHB8IGRoRQj0TIzQlLx/9oADAMBAAIRAxEAPwD7jSlKAUpSgFKUoBSlKAUpXhNAe0rwNSaA9pSlAK8zUzVy17tmv/EukG3hlIn892YAEfhzQvmfSuXJLk8bSOqmlVGF7R2mS2xPiuZQEBkyTBMflB5/vVsDXqknwE8ntK8mva9PRSlKAUpSgFKUoBSlKAUpSgFKUoBSlKAUpSgFeE17UTimJyWyQyIx8Kl5yZjouaOROm4oCBi+1Nm1dNq5mUiDquhB2IgzH+DWnjnHrf2YtbcEuIQqefXTaP1r5r2p4riBiV+1ZVKggMhBRkJkFSOW++orRgOIqS4LKFDHUEajedOoj5VmW6yUW4pEDs7HZWv9SwMMrsv3ouBHEaRIlh6ry5Guhtdp0OMOGJEFfAerrJZfPTb0PlXx9hnuuq6LlJk7SMqiPrrV1w/G2zcS53g722cyrsZGux+IRO1cQ1ktur88hWM+vW8QG2IMGDBB1G4PmP3rXfx9tDlZ0UnYFgD8pr5HYuM+Nu3DNs3PFmU5fyqQ2XaSVI6kx69IcGig3HI01LE/qTUV3teFbxjk6688EzDdvRetOvdul3KygjKUzagENMxOu3zricfgDZtrbY5Q9wGeRGVgfcDlUwcWtq7rZXPJJAIK5SdSQTuhOojXcVE4pjmutZDMDllgsaZx1n+2YPrVSWpnc317Y4+TIZSzyXXZWwpup3cnM4lj0Gus+Qge1fTxXyocVtqoNrc/hAJ1HIxsas34liDh17xirXWZFUEyqL8ZP9xlQOgaelW9HqVVXJST23O65JbHT4TtbZu4s4W1LsqMzuIyLBAy5uZk8tBFXgr5j2duJhMWHbRXXu55LJET0EiK+mqa0NJqFqIdZNF5MqUpVs6FKUoBSlKAUpSgFKUoBSlKAUpSgFKVhceAT0E0BkTVdiL1q/3uHcZgFhwdiGmY9I35aVvHEbZXMGUiJ3FfMeJ4u4SbiEhwGzDqDuGHT94qpqNTGlJsjnPBox3ZlrWa5avi9hw5WS8OpESuvxx1WZqs4tw+yMjKpQyQWWDJInxTMnStvEOKN/T7dkc7rXJ6gsSG+ZIHrWPEMNc+zFiV8MEKswNQMzMRJidgBWTfYupOHfnPkg2fBVYbEvbcgAtO/hLtGuU6bRtGgq74dghreRgzmRMAAdVy6+UzqYqJZ+5KuWJRh94ToJjQ+QH+a2YTiAt3sltky3CN2gZttwDqf2qlOf8A1WX/AB8jqEHJpI0YwMSxJi5rpyK/lA5r1HX0Eb+C8TDW0W+7Ruoc7zopDfi8ta84pwi/fLr3eQIJL/ECNpWY896mYbBWrItm2M/dlW8RJkqc0N7jaulGNleJNL7fImt01lSTmsZ/NyS2GN1gcuS2hiYyvvqBzjrP61XYPAgOxueJMzoDyYgBlZvOJ05EV7g+NNfxBssrIHdyddgSzRMak9fWr7HrZt2u7hQm0H1mSeRnWf8AFV23CTqffh+EVsLkq8Nw5H8dsC2slWeCTmEcy2mn61qv2WtAZb5dgdJ29Cv89atR3Nm01kEhGzEMTMFtZnpMa1D4Jw23nS6CyukyJlSfza1JO2Cr6nw/sX9FpFqJPqey8cmu9xLvrYKoxubZYIgruSY0WdjueQMGu37F8fvYm3eu3yihHyqqiMoVQSSSZJM/SuT4+UsOjKwDkSwjdSeZG0b/ADrbhOJlbhQT41DEA+Hnr61a0WqjTFdk+xDdFU2uKex2WA7XW2S7nMPZHiH5hyI9fpUtO0Vsiy0+G8AVM7ExAPqZHqK+ZcTGS8FB1uwrAb6kanyqww2Fa9ZW0SENsRuCRBJEAch12q/Xr5NbxIvVZ9RzV7NcRj+1N1r2Gs2x/wA22LjdRIDc+hJiu2WtGu6NmXHsTKSfBlSlKmOhSlKAUpSgFKUoBSlKAVB4nxS3YXPcMLMTGk8p6TU01ynajihtXO6uqHs3l0zCRIgFf0PvUdk1CLbOZPCOUXGFLzIHzW2Ym2Y/CdQunMbe1VvaUKNVfxnQkagIdGmPKa3YnhCDwksqH/bYaNPSdmEHnVdi7JsuqsQwEMREAiT8WpJgienrXzEpJzy3+nwKjbL3iHBLZt5cxbQa6ctgANhpsOVRMJxVDNkoxOU5pAiPhjrJJgCtKcZ7omXXK/UFsp/tVdTPTyq9w3De7i7aaX+LvIBkxyGwEGABtr51DOUZP+5tHsdLfdHLYvF9xdNpofuipfTMFMZhbedC0gKRsTNSOB3LaFWZFUXNQAAcp/EBpOXXnUDimDa2HDGS7Aknmc0kt7En1ArbwsJqbUsfhmOmk69KtOFdkeiK2ZNVdKqfVE6XjnaDD27cBizkSByjqTyG/wAq5K1xXuySGkPqwC5iD1Cz0qbjcAqPZJBcSTLay+kFhttsNhFbLvBGuJccMcjnwr15Fm6gnUD351TrhTUsefqd36md20uxKThg7tbtky0i4GJHiPQkaRErHKdqrzx5czm6GGUgZY1B5zUvh+KNlHVYKqVgZlB10MBjqJEmNp86hcZLNlNwBUadjroBu2wG+2um4rqOXYutbdvkVnvuQsBbF0XG1yZhlCkxIzFgQdOYmrrhfELZVlt22VkHi6dAZB9TEcqrOGN3X3bDwt8JEbDSIHIcqs8AFVSABmk8yST1YnnVySTypYx8tzqucoPMXgrPtq963eqjkQDd8UwdQCQdDHLT61c3uAKLXepcZGAGVQTkCnUjWTqPlXO4kd2txdmLZiwHijwzHlMfwV1HDLr3bRXu2OZSCWBVQDv5n2Emo7J9KUorP2+Jw93uU5uG1cUuAwXXwnygnM25E7aD3irOzw1cQ63RlCqZ0bMWI1AlTAE7667ab1CwyEot1kDKpgKygkjYsVO2kwD1qyxGJXDsL6yUKwQo3XcELtof3qtOai9lv47HiXk6Ts4FfEjvIVkEov5mMiR6DWN9Z5V2ymvl99TiLq2LaMLrILiyQoy6ENmnoQetdz2b4NcsWovX3vudSWJIX+1J1jzOprb9mOSr6XDpLMM8FzSlK1yQUpSgFKUoBSlKAUpSgMWNcZ2k7T2GY4a5bYurAwy7ETDLG4InXYifOur4hjktW2uPOVRJhWY+yqJJ9K+cdpe01vGoO6ssGRpVyQHjUFYGus7TuBVPWWKFb3WexxN7GHGMG957dwOECyApWTJ1LaHkABFRMbw5Vu2g8uDmMnZnEDxDoBELtFQcLxLxoS7nUjK3KI36HWKte0OO+7VFIzsZHkF1Lft718vKdicV3ed/gQqDfCMFshLzoYy3PEDAnzE+v61lY40uFVkYMUUyCBIAPI9NZ+dc6eIi46m6QogZQG194+Ezy9KuOF4JDdbOGkaQ5bQGDBB3Ea1FdX0xzbuvgXNFp/Wsw+3Pn9CL2gv3L1tXFs27TzDsRmIHQDRekySK14fiFtEAtjKRplA2PoOXnXVcWW0lglyAIgLy10228q4e9YUjNZW2uVsrM28EaZZO/lVjTSU44Swux7raa6ppVljbtXb7RcGUBZCzvJIkxsdNOYnlXT8OxVtrZt/CbYEqY0A0BB5jzrn+FcMyp3lu4zPGzEQRvAAGm9Y37Zu3RIKFQAw2ljqZ8tgKgvatbedl9SDTV+rZGGcZNfFsHYYZzcyFWLJFmc5MCTckeEch5nrWHF+HH7PnzG5BWdvhOhyDYcpJn2q+xfAlvC1nJAt7RzE6/SagY7HCyXtJbd0bYRMA6EMOnP51JDU+qoqGG19DU1uhpqq64N5XJzVizbYjuS9sj8JXNB20kg+tXPB+HOwuvmysAW05noJrU62LZ7wkk5QLQ/EXlZzxyAzQCOk9TecCUEafr9DUuuslVFPBz7KrrcpSnu1x+5RcM4fdu57vdnwrDFtZUn9NK6bs2/gE8v2qxxmGK2mbovwiBMDQftrXI8Gxd3xI0W25zDHX8qjTTqfkaqStldW1x8/sde1J1yacIpP4ePj+pNxeLt2LlxPwnxAdC2uX/HrXL4szFo5kZmEQzQQTLeEHcfWRU/Et3dyUAuQc3iM+LUZs3Ntd9aj4fFO19breFkBJU7AEEZR1J6jaKu6aqK3yZNmntrSnOLSfGUdL2E4e39QRoIVLTjX8sBQJO51H8FfVxXxe/jg9sXA5Rp0iQ4YchGs+nlXVdhuNi2vd4m7dN662huNmUDZUBnQ9fM77VsaPUwlmH8s8hLsfQKVjNeitUmPaUpQClKUApSlAKwd4BJ0FZ1pxGHW4jI4lWBVhrqCII08q8BwHEe3xv3CuHfJbBIDADM/mCR4V6c+c8qosfhrmbvLbF2PxhjqeUyecfP2r6BjeyGCW00YdECqTKDKwAE6EelfN8RYdrOW0xZ2jSQAFJBbxemlfP62qfqLrls+EQSTzuYNwa5fTvbTorqZZTPoIjQxr8/Or7hPDClgrcAe45BLn4tNAo6AcgKqOFhrZyuACImDI12Ej0rqcJi0Gp5VhX3Wxl6WMfU+t6aulW177Lfusdjj+OYNLN5O8tG4rbjMQfQaESfOtEk3GNpHsWS6BVYy0NAMEGJmdfMVddq7DFla8hFtwO7YSQecGPhbyNUH9QSGtalh8OhDA7gmfPXzrXhGap6Jr9+cHzGol1XScdsstOL4kW7WUDOSIgy5M7lp1jnXvZprKLAXxHdm+InzJ19vKpnA8OQS51LKR89NKgns4LWa5cuyM65R5FhIPtWbCcJx9Jvj+TWu9lwhBylPdLPncseKWUB71HKMdAFg5m5Qp0zb67QNdqormFu2WVswJYzJOYk8zcOhkDp5D06DE8MS+qOHNpEn4QNSY11/hqr4nhvgtn8wZGJ1YTBDeoIPvVmFfurx8eT5/LTyi0XtFcS0GNoRyM6kdQsfSqTF98XWcQUlgwdfCJBBUQP8APrVvhceGVu8GttfEsbEbgD9K0DEgoQALm++kHp7TXVNaq99bImsvstWJM5l1AlbiEw4ys9vTUiRtC+n1rorl9LOHLKy2mjwQN200Cgazt71zn9RNovmtrABAiSQzbBZ0Gmvy6iujvdnSbILmXgSenMKvkDHrqTXup6cJSezZFCTjvEh8Q4q7W1Yu2ZWGnnMER13EVESxcvEXVym3BklYJjkFMiZ2YHkajcP4e2cG8GyMYBzgeI6EtAJ3nUxv51ZDCXrLBWJe3+HKBMdCo5+k11GmNcXj+PoSxtl1qct8PuXmD4ZbutbulfGg0jYxsSKidquFnOrjKH1LekbADz+WtSGxLWWtASC5gj8pO09DO9V4drmKuQSwA8ROuWBy8p+tVK6blPMt/C+xq6z2jC6DjHuu/YqsGLikX7bKdpQLuOhYiR7V01y0l1Aw2IkTv6HzrXwvsxfuWTfshWV2aEkAiNCQToRmDaSPerzsr2UJVlxVhlg+E994WBMwUR9I+Rn53f6O66Sxt4+RjRi2V3COP8Sa8tiyUuARma4pIRdpdgZ9Bua+mJWnCYG3aXLbRUXooAH051vFfRUVyrgoyeWWEsHtKUqc9FKUoBSlKAUpQ0BGx9nPbZJjMrLPqIr5bhcMlpbiKWLiUJzAlWGkjSCP2PpXadtb1sIq32uWkPw3bbGA/wCV12MjafPaK+c5Lil8pF4MCMyt4ydgVX2Gn1NZevm446VuQWPcscRgWGGykg3G1ZhsNzvUXC2Rcu2QGKqE1O5ZsokHoY51ha42UQ23TI4EN3hEgxMRz/esuHYcizngFs7MC3LYQQNvh2rJdjg+qW3BH1vyb2R7j3LUApuCRIjbb1qpYWiGRwG7vwjmxPICNZPSa6XA8Te/ZJYLaEwIbcDdlB2E+uxqm4VhreZ2CiZME75ToCOk6mfMV25+o3HfPf8Awh4JfZvjiZIveHIcrN+EttAbaasOO8Qwz2+6BP3mgYahTyYnlrXOLcWL1sjwqJHvpp5g17cVlw6G4NHVSsGTDCVOnOY03qnLRe+5RRfevscOl79v/SVxay9sW1MlICgg/A/l6/tWPFLpz2M+jAeEcpBBJProPasUx2JkKbLyRIZ0ZF8MSxkSYJHudPKOuE73K992NzOygA5QF3gAfzzq5Byiumx+9+clB8kbFYxrV1shLd5o0ySWP4R/dtp5isFvupYotxgf9wDw7dXYQDvtrVnjMILdy06qAgBUH8pO5nqetYEBLrESUYSY1CnQGegJ/eoXdFpLkFlawFu5ZBtjwkSI3nnPOZ+tZP2mFlMl9GaBGdYOn9wJ386r+HY6Ha1be2J8ShmI5eKI9ATVfxTEP4WuiQT4QoMb6Hz1jeq3TKcv7m67eTQ0Wis1csQ28slDiJdjksM1plLDkwAEsWUbAb/XSt2H4uAieJSyuAQSJHIHz1gT51Ifg902kxNu8c7fEmY6+/WpfD8FbuoftCZm1AVtddpgaSetW3KD2zjG7ItTo7NPJp7ryaeM4tO7kNmcQYXy1ieW1ecPuLbg3HVBdRCTB0Maz7tvVTiMMqJ4GYqrEMGiBGmpA1jfXpVhhbn2kBLhyTppbYFv+lm018h6VxlQ447vJS5ZfNxNrGFNrDNmDZiGkGM2hgj9q7Xs6rDC2A/xd0k+uUVxFpVttbS4IsCAco2A0A/6eR5x619Cw+IVlBQhl5EEERyiK2PZ9kp5bax2XwLEDfSlK1iUUpSgFKUoBSlKAUpSgNGMwiXUNu4oZGEFSJBHpXB8U4PZwN1BbZvvA0IxBygRsYmPXpX0I1xXbTgVnOt4953jsFnvGygAEwF2HX51S1kE629srv4I5rbJy3Grn3pDFYZAZ0kbyJ5Dn86gcP4ewXvBkYf/ABlSdeWYnQEiCdDVzxjhSqLLqvgRzmGpEtoHfqZESfKtLsyXgLYDd7uCY1HOfePevllfmOzyyJVuUulclgbS37IaN126co9ta5nF402LsMJDaCIk/P8AgqBi715cQ6LnWD4lW4Y9VjSrDH8OsmyWKksIJuTLb9WnTXbyFWKYSW857P8AMEltFtWPUjjJFxlxWvIqGVYwx5R8XvsPatzXVNoWS03AQFUSJ6tPkJ9NKrHvG0+YSwjSRmMcxCjTedKtOH4d7rC8qyVMgaLyg6akmJ3I3qWUvTj2x8yA67A444lne4fF8OU7hF0GnnqZG5aqnj1wWkgqPjUqwAkEypBPNSNY5EVGx3ENFuWtLqtABH/lmHSOXPSt/E8IcXbzEypPgTloficc25wdtqp1ykrXbN/6vz9jpyyij4/xkOqWk1kgvB2A1CyOZMew8xMvsrxUIPGfG5AP7KPr8zVJirC2wLY0YOQdIGh5mI161MwuWxftsdQoOvIvBEj6xVyVMFV04NF6aCr6k9y/40LLEQi944JzRlhRsTG5nYf4gyOG4kXLYtuAwGx6eXpUjGYWyVS9fTMzDKk5o01iQY51Wkd3iBakEuAw5AbjX3H1qpdRNwSjs/BP7O1sKU4WcPdPwzqMPh82sCAPQelc3gcPiO+ct3UlpkMzADkFEDYdSKs+zuIOKJt5ikEgxqdJ1HXYx86k43AW8Pie7QkyikgtmPMSSetcV6SdVErLF/lkeuvhbjpecHNNw9jfuqxIywR1ZiA2YxoqzrlHTfQzvvXw1oFzF1D11zLBBH0q14nZJL37Y/2l8ZjcT4VEbvrMdPaur7O8Hy4cLeQFmYuysAcpMQIPMACfOas6XS2anGV0rGTNUMs5/CcPuYq1ntNZuKdMwuHQ8wy5JB8qtuzPYtMKxusxe4Z2kW1nfKs6k/mP0ro8Ph1QQqqo6KAB8hW2voNPoKdO8wW5MopClKVeOhSlKAUpSgFKUoBSlKA8Nct284klu3bQ/E1yVHkoMt6age9dSagYzgOHu3Bdu2kd1EAsJgTOgOm9Q3wdkHFPGTxrKwctw3CNioUD7r8b8iPyr1J26D1gVW/0JrOIcP8AmPdxJi3JKiTziJ9K+jqgAgCANvTyrVicClz4wD0Ox9jWPZ7Ij6Hp1vD8ssaWxUz6msnAcW4fcFpzZVFdlKlm5K2hIgfFyrmsHgrpsspKxlOikktA2zEQAeoBNfXrfCbY1gn1JNfM+HOiqyzKjMJncbTPprVCzTT0lSU9/BzrLlc0yk7O4XvSHa4V0jw6EjoJ2X6nyFdHd4SbYDYcyZ8QZiZ8wTpPlzqHhuy9xblkW0yLezMuhlLaZcztOwhpE6nQVMvJcNlu5Yl2HhEgEAmJLciFJ161HdVPqTm8J8LBQw+5ScRxj97OQLlldPFJO+d9gdJy8qkYDjiWST3VxlK5tIJmNwnIHrv5Vtv2nSy1m4AhKEKo1EwSASNBMGtnBSrW8pHjaAxO8kAwPITUifRu0vzg47lZjMUH8bWS2bUS3hJOwGSZ94qDibYGrWsiqQQpIj6HQ1f4yzask2bhhcufns2vL0mPOaicK4SmMxS2Q7MjQ5JkMVWQd9ZOg251cphPho0dJBxbcltjwZcR7f3sVbGGTDp+HKEVncEbFByPnXUdlexzXG+04y2UeECISNAo1LAdfynqa7PhvCrNhctm2tsf2iPmdz71Ly1sRp3zLcSnH/isEYcNtgLCKMvwwAI9I29K5y12FZr9y/fxDMXacqLkAHJcxJMAQNIrrqVLOqE1iSyRNZ5I+GwKW1CIAqjYAe8nqZ5mtwWsqV2kksI9FKUr0ClKUApSlAKUpQClKUApSlAKUpQClKUBA41gnvWHt237pnXKHjNAO8CRrEjfnVFwL/T6zhwM7NeI2zQF/wDAbn1murivajlXGTTa4PMLk1MmkdRHtXF9muy9xe/F1srKxRDE6R4WAPKCDH6V3EUy1zOmM2nJcHjimfLeJ8JxXdXLRtlrwbMCNcygyWTr6DXXapvAezyYmxbv23y3UJVxy0/C43DCd/4PoRtD5eXtXz7tr2du4UXMZg71xC7zeQNocx+If9x2PX51npYV+9jJ1CqMvdfJxXaK+XvX3kH7yJG0A5QB5ACParDs5accRwy29IIH/bEv/wDXN86onaUBGsNLefOui7H4kjHYZpgOXUz/AHA6fOPpVSG9i+ZszXTW0fY1rKvFr2toxhSlKAUpSgFKUoBSlKAUpSgFKUoBSlKAUpSgFKVhePhPpQBLoO383/wazqLZ+Mj+wfqakhq8B7SlK9ApSlAKhcZwXfWLlr86MB6kaH2MGpteGvGsrAzjc/P93CsGdSIaYjpAIj56VGw+LZcrAw1shlPQj/3V/fX/AIy7O6vcn2Jiqizg86M4GrOQF9dh7msHOHg3OY5PtHZHjT4rDLeuW+7J08mj8S8wCZEHpV1ULg2E7qxat/ktovuFANTa3Y8bmJLGXgUpSujwUpSgFKUoBSlKAUpSgFKUoBSlKAUpWp3I2E0BtrwisBc0r1FPM0BFEhj1gCfcmfqK8sXUecpDQdSDz9ayxl/J4okxAA5kmFHzolsoi7eEAH020/WucHhsGI5RJG/p1+VZLilJyzrE+21Rr99gwVFBJEkkwoG28ST5fM7TswmEiS0FmMnp0AHoNP8A9r09JdKUr0CsLzgAk7AEn0GtZ1W9o8YtrC3nbYW2+ZGUD3JA968k8LJ6ll4Pi6Y9rl25e2Fy4Sx6BiTH1qXwS+ExlsPATvUJ6bgftULg9qcycmgfuT9K2cMwue+Fn/moo9Mw/asFPM8m3Je5g+7LWVeCva3zDFKUoBSlKAUpSgFKUoBSlKAUpSgFKUoDwtWIM7V6yA716FigNZPiPkKxS9M9AK3RWPd0BCxF4LqxAkSCdpGo/UfWtqXs0QNCNf3qTkobYma8wCswy+NmBBlhOs7ATA66R71OW/J02rabYpkoCPbuyJka7A1sFwzHOs+6HQV4tqOdAZg1xH+rOLK4W2g2e7r6KpaPnFdxXJf6n4QPgWY723Vl9ZykfImo7v8AbZLS8TWT5twwZVVhqTP8j0n51GwmKNt2dfiVwyz1UmJrLhmJIAIE5GmP7WBn9DWlWDOxXSWJ9tf81hrZs2XukffcHfz21f8AMqt8xP71uqt7PYhWwtll27pPooBHqCI9qsc1fQReUYT2Z7SsQ9a8RjEtgF2VATALMFE6mJPPQ16eG6la0vBgGBBBAIIMgg7EHpWWagMqV5mrzNQGVKxzUzUBlSsc9e5qA9pSlAKUpQClKUApSlAKUpQClKUApSlAK5P/AFHwd67hlSyjODcBcLqcoBjTeJjauspXM49UWjqEulpnxHhXZ/EAPNm4D+GUbce23L3rXgeyuJUnNaeNRojbEb7V9ypVL+iXkt/1j8HyjhN3E27S4V1xCq1x3UWhdW5ktp49UhghuXbPPctyFXmGv429aR7TXMjWsG5Y/ExBIvIoOoJMM5/KsCS0p3dKuwj0xSKk5dTycXf+1h8V9nW62aETvGvKod7qoXBuliFRWd5tALC7E5YLhsc1mxZdJZLly07O3e22ti2e5vXSwU3I8E+EZrinRQZXtK1YlSUYLoxUwfOND866OTib9niX2dhbLZ/sBB7zMXN/72MhVgBejL4tvhiKv+NDEm9ZGHkArdV2kZEnJld1PxEDNAAOpGwlhRcNs8ScOHdlLYS7kLSMt5slqzJy6MBaLneGusdQQFzsPxB1vM2dZstctiCGBuMrokEf7qBLileWZBJkmgLH7PiG4dh0bve+IwgukOVuxnsi/mdCCDk7ySCDvFaMZwfEfaba2GuLaS2hzvibxAbvWZ5Q5u+Yp4YuEBREdBnwG7i0a62JDsD3KqqgkBrju1wqCPgTvUUnktnWSpLZq+I+0j/d7zvTIg/ZvsuYwQ0R3uXLpOfPOndUBDw/9R72++TKLy3e7DXSwttbbJZ+7ZAqZ0JJ8T5mg6DSovCxxIJLC83/ABRyreayHyFsTrcaz4e5CnDmNTIfKCMgMrE8QvNgL6RihiEzwVs3w898wTu2CQ4y5fhnw76San2nxH2xg3efZ8y5IB+Lul0eRPdTm2/HEwNwKp8LjstpWa8wBxfflWyuyfabZtd1lIysbQbIOSZgIMGp+NuY77cty3bH2a2yWiveMGdbuU3Lwt5MpCM1uCWBAtXhBzrGnidzFXMTZuWhet2clsuDmBUtcYNNkCLhyhQQSMobMJiKk4vE4gXblod7mfFYdrRCMUGHH2bvgboXIvwYjwsQxnQeJZA6LvP5P/qleZT5/SlAbaUpQClKUApSlAKUpQClKUApSlAKUpQClKUApSlAKxalKAwt8q9Xb2/zSlAH/cU515SgMev851mu59f2pSgPaxHxfzzpSgNt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0lik.ru/uploads/posts/2009-03/1236411354_0lik.ru_a10ebc1d47e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636912"/>
            <a:ext cx="2304256" cy="2592288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0" name="Picture 6" descr="http://t1.gstatic.com/images?q=tbn:ANd9GcQZHoTYqcS2J56mEGK8nqi0iGgTP6E2lNMb129ilAxXIyXG7X-h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3212976"/>
            <a:ext cx="2664296" cy="1998222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2" name="Picture 8" descr="http://www.travniky.ru/store/rastenie/ofiopogon-yaponskiy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192" y="2924944"/>
            <a:ext cx="2304256" cy="2304256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971600" y="5373216"/>
            <a:ext cx="1584176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Дерево</a:t>
            </a:r>
            <a:endParaRPr lang="ru-RU" sz="24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9912" y="5373216"/>
            <a:ext cx="1584176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Кустарник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60232" y="5373216"/>
            <a:ext cx="1584176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Трава</a:t>
            </a:r>
            <a:endParaRPr lang="ru-RU" sz="2400" b="1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могут распространяться плоды и семена?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6" name="Picture 2" descr="http://school.xvatit.com/images/4/4b/27.07-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988840"/>
            <a:ext cx="6336704" cy="3991528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rgbClr val="FFFF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3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Значение </a:t>
            </a:r>
            <a:r>
              <a:rPr lang="ru-RU" sz="53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растений </a:t>
            </a:r>
            <a:r>
              <a:rPr lang="ru-RU" sz="53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53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53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</a:t>
            </a:r>
            <a:r>
              <a:rPr lang="ru-RU" sz="53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природе и жизни человека</a:t>
            </a:r>
            <a:r>
              <a:rPr lang="ru-RU" sz="5300" dirty="0">
                <a:solidFill>
                  <a:schemeClr val="bg1"/>
                </a:solidFill>
              </a:rPr>
              <a:t/>
            </a:r>
            <a:br>
              <a:rPr lang="ru-RU" sz="5300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363272" cy="39212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9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Цели:</a:t>
            </a:r>
          </a:p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Обобщить знания о роли растений в природе и жизни человека</a:t>
            </a:r>
          </a:p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Ознакомиться с группами культурных растений</a:t>
            </a:r>
          </a:p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Повторить отделы растений и их представителей</a:t>
            </a:r>
          </a:p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Уметь сравнивать отделы растений </a:t>
            </a:r>
            <a:endParaRPr lang="ru-RU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Роль растений в природе</a:t>
            </a:r>
            <a:endParaRPr lang="ru-RU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179512" y="836712"/>
            <a:ext cx="5472608" cy="602128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Какой процесс изображен на картинке?</a:t>
            </a:r>
          </a:p>
          <a:p>
            <a:r>
              <a:rPr lang="ru-RU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обозначено стрелками разного цвета?</a:t>
            </a:r>
          </a:p>
          <a:p>
            <a:r>
              <a:rPr lang="ru-RU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чем заключается роль этого процесса для атмосферы Земли?</a:t>
            </a:r>
          </a:p>
          <a:p>
            <a:r>
              <a:rPr lang="ru-RU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 вещества образуются и откладываются в растениях?</a:t>
            </a:r>
            <a:endParaRPr lang="ru-RU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dreamstime.com/photosynthesis-thumb123509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72260" y="1916832"/>
            <a:ext cx="3471318" cy="4621577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gdefon.ru/wallpapers/439765_vetki_listya_gnezdo_yajca_makro_1680x1050_(www.GdeFon.ru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2420888"/>
            <a:ext cx="4176464" cy="3024336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Роль растений в жизни животных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5602" name="Picture 2" descr="http://festival.1september.ru/articles/510398/img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1124744"/>
            <a:ext cx="4781018" cy="3528392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5473005"/>
            <a:ext cx="53946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 изображено на картинках?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 произошло бы с животными,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если бы исчезли растения?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Расположите растения по группам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052736"/>
            <a:ext cx="3456384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ДИКОРАСТУЩИЕ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1052736"/>
            <a:ext cx="3456384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КУЛЬТУРНЫЕ</a:t>
            </a:r>
            <a:endParaRPr lang="ru-RU" sz="3200" b="1" dirty="0"/>
          </a:p>
        </p:txBody>
      </p:sp>
      <p:pic>
        <p:nvPicPr>
          <p:cNvPr id="27650" name="Picture 2" descr="http://www.survivalbook.abcdn.ru/wp-content/uploads/2011/07/Dikorastushhie-rasteniya-300x2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5021796"/>
            <a:ext cx="2448272" cy="1836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7652" name="Picture 4" descr="http://www.survivalbook.abcdn.ru/wp-content/uploads/2011/07/Trostnik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896" y="2060848"/>
            <a:ext cx="1872208" cy="23812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779912" y="4365104"/>
            <a:ext cx="1592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ТРОСТНИК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6396335"/>
            <a:ext cx="1852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ОДУВАНЧИК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7654" name="Picture 6" descr="http://www.webmechta.com/f/poznay-mir/berez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43608" y="4149080"/>
            <a:ext cx="2016224" cy="26931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763688" y="6165304"/>
            <a:ext cx="1153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БЕРЁЗА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7656" name="Picture 8" descr="http://www.floflowers.ru/uploads/posts/2010-02/1265240625_1678813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552" y="1988840"/>
            <a:ext cx="2833715" cy="190425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619672" y="1988840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ПШЕНИЦА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7658" name="Picture 10" descr="http://www.sadavodizakon.ru/wp-content/uploads/2012/11/356-350x269-300x23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96136" y="2132856"/>
            <a:ext cx="2857500" cy="21907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6372200" y="3789040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ЛЁН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7660" name="Picture 12" descr="http://images.gastronom.ru/site_images/00000194/0007310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347864" y="4805772"/>
            <a:ext cx="2736304" cy="20522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4355976" y="6396335"/>
            <a:ext cx="144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АБРИКОС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Проверьте себя</a:t>
            </a:r>
            <a:endParaRPr lang="ru-RU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052736"/>
            <a:ext cx="3456384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ДИКОРАСТУЩИЕ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1052736"/>
            <a:ext cx="3456384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КУЛЬТУРНЫЕ</a:t>
            </a:r>
            <a:endParaRPr lang="ru-RU" sz="3200" b="1" dirty="0"/>
          </a:p>
        </p:txBody>
      </p:sp>
      <p:pic>
        <p:nvPicPr>
          <p:cNvPr id="27650" name="Picture 2" descr="http://www.survivalbook.abcdn.ru/wp-content/uploads/2011/07/Dikorastushhie-rasteniya-300x2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4797152"/>
            <a:ext cx="2448272" cy="1836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7652" name="Picture 4" descr="http://www.survivalbook.abcdn.ru/wp-content/uploads/2011/07/Trostnik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1916832"/>
            <a:ext cx="1872208" cy="23812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67544" y="4293096"/>
            <a:ext cx="1592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ТРОСТНИК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6093296"/>
            <a:ext cx="1852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ОДУВАНЧИК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7654" name="Picture 6" descr="http://www.webmechta.com/f/poznay-mir/berez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11760" y="1988840"/>
            <a:ext cx="2016224" cy="26931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2843808" y="4077072"/>
            <a:ext cx="1153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БЕРЁЗА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7656" name="Picture 8" descr="http://www.floflowers.ru/uploads/posts/2010-02/1265240625_1678813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2160" y="1844824"/>
            <a:ext cx="2833715" cy="190425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7308304" y="1844824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ПШЕНИЦА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7658" name="Picture 10" descr="http://www.sadavodizakon.ru/wp-content/uploads/2012/11/356-350x269-300x23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32040" y="2924944"/>
            <a:ext cx="2857500" cy="21907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5220072" y="4581128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ЛЁН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7660" name="Picture 12" descr="http://images.gastronom.ru/site_images/00000194/0007310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28184" y="4509120"/>
            <a:ext cx="2736304" cy="20522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7380312" y="6093296"/>
            <a:ext cx="144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АБРИКОС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445</Words>
  <Application>Microsoft Office PowerPoint</Application>
  <PresentationFormat>Экран (4:3)</PresentationFormat>
  <Paragraphs>150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к уроку  «Значение растений в природе  и жизни человека»  5 класс</vt:lpstr>
      <vt:lpstr>Назовите органы  цветкового растения</vt:lpstr>
      <vt:lpstr>Какое главное отличие у этих растений?  Как называются такие  жизненные формы растений?</vt:lpstr>
      <vt:lpstr>Как могут распространяться плоды и семена?</vt:lpstr>
      <vt:lpstr>  Тема:   Значение растений  в природе и жизни человека </vt:lpstr>
      <vt:lpstr>Роль растений в природе</vt:lpstr>
      <vt:lpstr>Роль растений в жизни животных</vt:lpstr>
      <vt:lpstr>Расположите растения по группам</vt:lpstr>
      <vt:lpstr>Проверьте себя</vt:lpstr>
      <vt:lpstr>Найдите в учебнике названия этих групп культурных растений </vt:lpstr>
      <vt:lpstr>К какой группе относятся эти растения? Где их используют?</vt:lpstr>
      <vt:lpstr>Где использует человек дикорастущие растения?</vt:lpstr>
      <vt:lpstr>Назовите отделы растений</vt:lpstr>
      <vt:lpstr>Сравните отделы растений. Какие черты предлагаете сравнить?</vt:lpstr>
      <vt:lpstr>Проверьте себя</vt:lpstr>
      <vt:lpstr>Назовите эти растения.  К каким отделам они относятся?</vt:lpstr>
      <vt:lpstr>  Достигнуты ли нами цели? </vt:lpstr>
      <vt:lpstr>Домашнее задание</vt:lpstr>
      <vt:lpstr>Презентация PowerPoint</vt:lpstr>
      <vt:lpstr>Использованные ресурсы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77</cp:revision>
  <dcterms:created xsi:type="dcterms:W3CDTF">2013-01-27T19:09:43Z</dcterms:created>
  <dcterms:modified xsi:type="dcterms:W3CDTF">2016-12-01T10:13:07Z</dcterms:modified>
</cp:coreProperties>
</file>