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67" r:id="rId8"/>
    <p:sldId id="259" r:id="rId9"/>
    <p:sldId id="260" r:id="rId10"/>
    <p:sldId id="263" r:id="rId11"/>
    <p:sldId id="261" r:id="rId12"/>
    <p:sldId id="269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4FE3"/>
    <a:srgbClr val="CC6600"/>
    <a:srgbClr val="15511F"/>
    <a:srgbClr val="5B0462"/>
    <a:srgbClr val="012265"/>
    <a:srgbClr val="0C245A"/>
    <a:srgbClr val="D4EC4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98" autoAdjust="0"/>
    <p:restoredTop sz="94660"/>
  </p:normalViewPr>
  <p:slideViewPr>
    <p:cSldViewPr>
      <p:cViewPr>
        <p:scale>
          <a:sx n="66" d="100"/>
          <a:sy n="66" d="100"/>
        </p:scale>
        <p:origin x="-137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3FACC92-C92E-4832-A283-E09C24B14ED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9834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4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9834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9834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D0EE-D6E8-45D5-82A6-D0A99B384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1F7EB-04B2-4BFC-8A97-5C60A3F07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E8FBAC2-3D92-4208-9789-8E1C37186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E584B-C3CE-496F-9777-DCFD5C7595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07046-D452-481A-8D31-7701F50C1D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A008-21C6-4AD8-8662-BCD81DFB2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4E711-340C-4C4F-A540-6162FB47B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95A4-5C3E-41CA-8324-FEA5699957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3FD0-7681-4890-99D7-038D4F4E4E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4824-460C-4FDF-AEAB-B65553AE57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0D9CA-A922-4FDC-B3D1-A76D623A4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64FE3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ru-RU"/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C0B53EC2-7C07-4632-A6F3-83EF86A3C38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9731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973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973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image" Target="../media/image6.jpe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3.xml"/><Relationship Id="rId4" Type="http://schemas.openxmlformats.org/officeDocument/2006/relationships/hyperlink" Target="387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Бесполое размножение организмов.</a:t>
            </a:r>
            <a:r>
              <a:rPr lang="ru-RU" sz="4800" dirty="0"/>
              <a:t>   </a:t>
            </a:r>
            <a:br>
              <a:rPr lang="ru-RU" sz="4800" dirty="0"/>
            </a:br>
            <a:r>
              <a:rPr lang="ru-RU" sz="4800" dirty="0"/>
              <a:t>                        </a:t>
            </a:r>
            <a:r>
              <a:rPr lang="ru-RU" sz="4800" dirty="0" smtClean="0"/>
              <a:t>6</a:t>
            </a:r>
            <a:r>
              <a:rPr lang="ru-RU" sz="3200" dirty="0" smtClean="0"/>
              <a:t>класс</a:t>
            </a:r>
            <a:endParaRPr lang="ru-RU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791200"/>
            <a:ext cx="57150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Учитель </a:t>
            </a:r>
            <a:r>
              <a:rPr lang="ru-RU" sz="2000" dirty="0" smtClean="0"/>
              <a:t>биологии</a:t>
            </a:r>
            <a:r>
              <a:rPr lang="en-US" sz="2000" dirty="0" smtClean="0"/>
              <a:t> </a:t>
            </a:r>
            <a:r>
              <a:rPr lang="ru-RU" sz="2000" dirty="0" smtClean="0"/>
              <a:t>:</a:t>
            </a:r>
            <a:r>
              <a:rPr lang="ru-RU" sz="2000" dirty="0" err="1" smtClean="0"/>
              <a:t>Рустамова</a:t>
            </a:r>
            <a:r>
              <a:rPr lang="ru-RU" sz="2000" dirty="0" smtClean="0"/>
              <a:t> </a:t>
            </a:r>
            <a:r>
              <a:rPr lang="ru-RU" sz="2000" dirty="0" smtClean="0"/>
              <a:t>К.К.  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Фрагментация</a:t>
            </a:r>
          </a:p>
        </p:txBody>
      </p:sp>
      <p:pic>
        <p:nvPicPr>
          <p:cNvPr id="409610" name="Picture 10" descr="image001"/>
          <p:cNvPicPr>
            <a:picLocks noChangeAspect="1" noChangeArrowheads="1"/>
          </p:cNvPicPr>
          <p:nvPr/>
        </p:nvPicPr>
        <p:blipFill>
          <a:blip r:embed="rId3">
            <a:lum bright="6000" contrast="24000"/>
          </a:blip>
          <a:srcRect/>
          <a:stretch>
            <a:fillRect/>
          </a:stretch>
        </p:blipFill>
        <p:spPr bwMode="auto">
          <a:xfrm>
            <a:off x="381000" y="1752600"/>
            <a:ext cx="3171825" cy="1905000"/>
          </a:xfrm>
          <a:prstGeom prst="rect">
            <a:avLst/>
          </a:prstGeom>
          <a:noFill/>
          <a:effectLst>
            <a:outerShdw dist="99190" dir="2388334" algn="ctr" rotWithShape="0">
              <a:srgbClr val="0000FF"/>
            </a:outerShdw>
          </a:effectLst>
        </p:spPr>
      </p:pic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0" y="3733800"/>
            <a:ext cx="3900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Регенерация морской звезды из одного луча</a:t>
            </a:r>
          </a:p>
        </p:txBody>
      </p:sp>
      <p:graphicFrame>
        <p:nvGraphicFramePr>
          <p:cNvPr id="409612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990600" y="4267200"/>
          <a:ext cx="3429000" cy="1639888"/>
        </p:xfrm>
        <a:graphic>
          <a:graphicData uri="http://schemas.openxmlformats.org/presentationml/2006/ole">
            <p:oleObj spid="_x0000_s409612" name="Image" r:id="rId4" imgW="3504762" imgH="1676190" progId="">
              <p:embed/>
            </p:oleObj>
          </a:graphicData>
        </a:graphic>
      </p:graphicFrame>
      <p:pic>
        <p:nvPicPr>
          <p:cNvPr id="409615" name="Picture 15" descr="image008 коп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lum bright="6000" contrast="10000"/>
          </a:blip>
          <a:srcRect/>
          <a:stretch>
            <a:fillRect/>
          </a:stretch>
        </p:blipFill>
        <p:spPr>
          <a:xfrm>
            <a:off x="5334000" y="2362200"/>
            <a:ext cx="3429000" cy="2733675"/>
          </a:xfrm>
          <a:effectLst>
            <a:outerShdw dist="81320" dir="3080412" algn="ctr" rotWithShape="0">
              <a:srgbClr val="0000FF"/>
            </a:outerShdw>
          </a:effectLst>
        </p:spPr>
      </p:pic>
      <p:sp>
        <p:nvSpPr>
          <p:cNvPr id="409616" name="Text Box 16"/>
          <p:cNvSpPr txBox="1">
            <a:spLocks noChangeArrowheads="1"/>
          </p:cNvSpPr>
          <p:nvPr/>
        </p:nvSpPr>
        <p:spPr bwMode="auto">
          <a:xfrm>
            <a:off x="5792788" y="5154613"/>
            <a:ext cx="2605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Фрагментация спирогиры</a:t>
            </a:r>
          </a:p>
        </p:txBody>
      </p:sp>
      <p:sp>
        <p:nvSpPr>
          <p:cNvPr id="409617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Спорообразование</a:t>
            </a:r>
          </a:p>
        </p:txBody>
      </p:sp>
      <p:pic>
        <p:nvPicPr>
          <p:cNvPr id="407557" name="Picture 5" descr="img087 копи"/>
          <p:cNvPicPr>
            <a:picLocks noChangeAspect="1" noChangeArrowheads="1"/>
          </p:cNvPicPr>
          <p:nvPr/>
        </p:nvPicPr>
        <p:blipFill>
          <a:blip r:embed="rId2">
            <a:lum bright="12000" contrast="6000"/>
          </a:blip>
          <a:srcRect/>
          <a:stretch>
            <a:fillRect/>
          </a:stretch>
        </p:blipFill>
        <p:spPr bwMode="auto">
          <a:xfrm>
            <a:off x="152400" y="1905000"/>
            <a:ext cx="6019800" cy="4191000"/>
          </a:xfrm>
          <a:prstGeom prst="rect">
            <a:avLst/>
          </a:prstGeom>
          <a:noFill/>
          <a:effectLst>
            <a:outerShdw dist="107763" dir="2700000" algn="ctr" rotWithShape="0">
              <a:srgbClr val="0000FF">
                <a:alpha val="50000"/>
              </a:srgbClr>
            </a:outerShdw>
          </a:effectLst>
        </p:spPr>
      </p:pic>
      <p:pic>
        <p:nvPicPr>
          <p:cNvPr id="407560" name="Picture 8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676400"/>
            <a:ext cx="1773238" cy="2130425"/>
          </a:xfrm>
          <a:prstGeom prst="rect">
            <a:avLst/>
          </a:prstGeom>
          <a:noFill/>
        </p:spPr>
      </p:pic>
      <p:pic>
        <p:nvPicPr>
          <p:cNvPr id="407561" name="Picture 9" descr="спо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962400"/>
            <a:ext cx="1965325" cy="1974850"/>
          </a:xfrm>
          <a:prstGeom prst="rect">
            <a:avLst/>
          </a:prstGeom>
          <a:noFill/>
        </p:spPr>
      </p:pic>
      <p:sp>
        <p:nvSpPr>
          <p:cNvPr id="407562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6" name="Picture 4" descr="3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39200" cy="6499225"/>
          </a:xfrm>
          <a:prstGeom prst="rect">
            <a:avLst/>
          </a:prstGeom>
          <a:noFill/>
        </p:spPr>
      </p:pic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6400800" y="6216650"/>
            <a:ext cx="2286000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Размножение клубнями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1547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Размножение</a:t>
            </a:r>
          </a:p>
          <a:p>
            <a:r>
              <a:rPr lang="ru-RU" sz="1600" b="1"/>
              <a:t> луковицами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590800" y="1143000"/>
            <a:ext cx="27130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Размножение ползучими</a:t>
            </a:r>
          </a:p>
          <a:p>
            <a:r>
              <a:rPr lang="ru-RU" sz="1600" b="1"/>
              <a:t> побегами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791200" y="2895600"/>
            <a:ext cx="2770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Размножение листовыми</a:t>
            </a:r>
          </a:p>
          <a:p>
            <a:r>
              <a:rPr lang="ru-RU" sz="1600" b="1"/>
              <a:t> черенками</a:t>
            </a:r>
          </a:p>
        </p:txBody>
      </p:sp>
      <p:sp>
        <p:nvSpPr>
          <p:cNvPr id="42804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590800"/>
            <a:ext cx="6705600" cy="1527175"/>
          </a:xfrm>
        </p:spPr>
        <p:txBody>
          <a:bodyPr/>
          <a:lstStyle/>
          <a:p>
            <a:r>
              <a:rPr lang="ru-RU" sz="4000"/>
              <a:t>Жизнь на Земле                       существует и продолжается во времени благодаря уникальному свойству всех живых организмов - способности к размножению или самовоспроизведению.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527175"/>
          </a:xfrm>
        </p:spPr>
        <p:txBody>
          <a:bodyPr/>
          <a:lstStyle/>
          <a:p>
            <a:pPr algn="ctr"/>
            <a:r>
              <a:rPr lang="ru-RU"/>
              <a:t>Размножение</a:t>
            </a:r>
            <a:br>
              <a:rPr lang="ru-RU"/>
            </a:br>
            <a:r>
              <a:rPr lang="ru-RU"/>
              <a:t> организмов</a:t>
            </a:r>
          </a:p>
        </p:txBody>
      </p:sp>
      <p:graphicFrame>
        <p:nvGraphicFramePr>
          <p:cNvPr id="402463" name="Group 31"/>
          <p:cNvGraphicFramePr>
            <a:graphicFrameLocks noGrp="1"/>
          </p:cNvGraphicFramePr>
          <p:nvPr>
            <p:ph idx="1"/>
          </p:nvPr>
        </p:nvGraphicFramePr>
        <p:xfrm>
          <a:off x="1143000" y="2667000"/>
          <a:ext cx="7239000" cy="3201543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  Половое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Бесполое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Образование половых клеток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Деление клеток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Почкование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Фрагментация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Спорообразование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Вегетативное размножение растений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2465" name="Line 33"/>
          <p:cNvSpPr>
            <a:spLocks noChangeShapeType="1"/>
          </p:cNvSpPr>
          <p:nvPr/>
        </p:nvSpPr>
        <p:spPr bwMode="auto">
          <a:xfrm flipH="1">
            <a:off x="3962400" y="16002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2468" name="Line 36"/>
          <p:cNvSpPr>
            <a:spLocks noChangeShapeType="1"/>
          </p:cNvSpPr>
          <p:nvPr/>
        </p:nvSpPr>
        <p:spPr bwMode="auto">
          <a:xfrm>
            <a:off x="5486400" y="16002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Характеристика бесполого размножения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600"/>
          </a:p>
          <a:p>
            <a:pPr>
              <a:lnSpc>
                <a:spcPct val="80000"/>
              </a:lnSpc>
            </a:pPr>
            <a:r>
              <a:rPr lang="ru-RU" sz="2600"/>
              <a:t>Происходит без образования гамет.</a:t>
            </a:r>
          </a:p>
          <a:p>
            <a:pPr>
              <a:lnSpc>
                <a:spcPct val="80000"/>
              </a:lnSpc>
            </a:pPr>
            <a:r>
              <a:rPr lang="ru-RU" sz="2600"/>
              <a:t>В основе размножения лежит митоз.</a:t>
            </a:r>
          </a:p>
          <a:p>
            <a:pPr>
              <a:lnSpc>
                <a:spcPct val="80000"/>
              </a:lnSpc>
            </a:pPr>
            <a:r>
              <a:rPr lang="ru-RU" sz="2600"/>
              <a:t>В размножении участвует лишь один организм.</a:t>
            </a:r>
          </a:p>
          <a:p>
            <a:pPr>
              <a:lnSpc>
                <a:spcPct val="80000"/>
              </a:lnSpc>
            </a:pPr>
            <a:r>
              <a:rPr lang="ru-RU" sz="2600"/>
              <a:t>Дочерние организмы абсолютно идентичны материнскому организму (является их копией).</a:t>
            </a:r>
          </a:p>
          <a:p>
            <a:pPr>
              <a:lnSpc>
                <a:spcPct val="80000"/>
              </a:lnSpc>
            </a:pPr>
            <a:r>
              <a:rPr lang="ru-RU" sz="2600"/>
              <a:t>Приводит к быстрому увеличению численности особей данного вида при благоприятных условиях.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/>
      <p:bldP spid="416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Преимущества бесполого размножения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010400" cy="3200400"/>
          </a:xfrm>
        </p:spPr>
        <p:txBody>
          <a:bodyPr/>
          <a:lstStyle/>
          <a:p>
            <a:pPr>
              <a:buNone/>
            </a:pPr>
            <a:endParaRPr lang="ru-RU" sz="2600" dirty="0"/>
          </a:p>
          <a:p>
            <a:pPr>
              <a:buNone/>
            </a:pPr>
            <a:endParaRPr lang="ru-RU" sz="2600" dirty="0"/>
          </a:p>
          <a:p>
            <a:r>
              <a:rPr lang="ru-RU" sz="2600" dirty="0"/>
              <a:t>Полезные признаки передаются из поколения в поколение.</a:t>
            </a:r>
          </a:p>
          <a:p>
            <a:r>
              <a:rPr lang="ru-RU" sz="2600" dirty="0"/>
              <a:t>Численность увеличивается относительно быстро.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0" grpId="0"/>
      <p:bldP spid="4218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Недостаток бесполого размножения 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7010400" cy="2209800"/>
          </a:xfrm>
        </p:spPr>
        <p:txBody>
          <a:bodyPr/>
          <a:lstStyle/>
          <a:p>
            <a:r>
              <a:rPr lang="ru-RU" sz="2600"/>
              <a:t>Не обеспечивает выживания в изменчивой, не постоянной среде.</a:t>
            </a:r>
          </a:p>
          <a:p>
            <a:r>
              <a:rPr lang="ru-RU" sz="2600"/>
              <a:t>Новые признаки появляются в результате редких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609600"/>
            <a:ext cx="7772400" cy="1470025"/>
          </a:xfrm>
        </p:spPr>
        <p:txBody>
          <a:bodyPr/>
          <a:lstStyle/>
          <a:p>
            <a:pPr algn="ctr"/>
            <a:r>
              <a:rPr lang="ru-RU" dirty="0"/>
              <a:t>Домашнее задание</a:t>
            </a:r>
          </a:p>
        </p:txBody>
      </p:sp>
      <p:sp>
        <p:nvSpPr>
          <p:cNvPr id="423942" name="Text Box 6"/>
          <p:cNvSpPr txBox="1">
            <a:spLocks noChangeArrowheads="1"/>
          </p:cNvSpPr>
          <p:nvPr/>
        </p:nvSpPr>
        <p:spPr bwMode="auto">
          <a:xfrm>
            <a:off x="1524000" y="2438400"/>
            <a:ext cx="6049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b="1" dirty="0" smtClean="0"/>
              <a:t>Параграф 15, </a:t>
            </a:r>
            <a:r>
              <a:rPr lang="ru-RU" b="1" dirty="0" err="1" smtClean="0"/>
              <a:t>стр</a:t>
            </a:r>
            <a:r>
              <a:rPr lang="ru-RU" b="1" dirty="0" smtClean="0"/>
              <a:t> 113-118,интернет ссылка</a:t>
            </a:r>
            <a:r>
              <a:rPr lang="en-US" b="1" dirty="0" smtClean="0"/>
              <a:t> http</a:t>
            </a:r>
            <a:r>
              <a:rPr lang="ru-RU" b="1" dirty="0" smtClean="0"/>
              <a:t>:</a:t>
            </a:r>
            <a:r>
              <a:rPr lang="en-US" b="1" dirty="0" smtClean="0"/>
              <a:t>//gotourl.ru/4666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1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190500"/>
            <a:ext cx="7010400" cy="1527175"/>
          </a:xfrm>
        </p:spPr>
        <p:txBody>
          <a:bodyPr/>
          <a:lstStyle/>
          <a:p>
            <a:r>
              <a:rPr lang="ru-RU"/>
              <a:t>          Деление</a:t>
            </a:r>
          </a:p>
        </p:txBody>
      </p:sp>
      <p:pic>
        <p:nvPicPr>
          <p:cNvPr id="405517" name="Picture 13" descr="img084 копи"/>
          <p:cNvPicPr>
            <a:picLocks noChangeAspect="1" noChangeArrowheads="1"/>
          </p:cNvPicPr>
          <p:nvPr/>
        </p:nvPicPr>
        <p:blipFill>
          <a:blip r:embed="rId2">
            <a:lum bright="12000" contrast="24000"/>
          </a:blip>
          <a:srcRect/>
          <a:stretch>
            <a:fillRect/>
          </a:stretch>
        </p:blipFill>
        <p:spPr bwMode="auto">
          <a:xfrm>
            <a:off x="3648075" y="1311275"/>
            <a:ext cx="2143125" cy="5241925"/>
          </a:xfrm>
          <a:prstGeom prst="rect">
            <a:avLst/>
          </a:prstGeom>
          <a:noFill/>
          <a:effectLst>
            <a:outerShdw dist="107763" dir="2700000" algn="ctr" rotWithShape="0">
              <a:srgbClr val="0000FF">
                <a:alpha val="50000"/>
              </a:srgbClr>
            </a:outerShdw>
          </a:effectLst>
        </p:spPr>
      </p:pic>
      <p:sp>
        <p:nvSpPr>
          <p:cNvPr id="405520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Почкование</a:t>
            </a:r>
          </a:p>
        </p:txBody>
      </p:sp>
      <p:pic>
        <p:nvPicPr>
          <p:cNvPr id="406546" name="Picture 18" descr="гидра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>
          <a:xfrm>
            <a:off x="5791200" y="1752600"/>
            <a:ext cx="2667000" cy="4419600"/>
          </a:xfrm>
          <a:effectLst>
            <a:outerShdw dist="127000" dir="3187806" algn="ctr" rotWithShape="0">
              <a:srgbClr val="0000FF">
                <a:alpha val="50000"/>
              </a:srgbClr>
            </a:outerShdw>
          </a:effectLst>
        </p:spPr>
      </p:pic>
      <p:sp>
        <p:nvSpPr>
          <p:cNvPr id="406548" name="Text Box 20"/>
          <p:cNvSpPr txBox="1">
            <a:spLocks noChangeArrowheads="1"/>
          </p:cNvSpPr>
          <p:nvPr/>
        </p:nvSpPr>
        <p:spPr bwMode="auto">
          <a:xfrm>
            <a:off x="6291263" y="6221413"/>
            <a:ext cx="1935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Почкование гидры</a:t>
            </a:r>
          </a:p>
        </p:txBody>
      </p:sp>
      <p:pic>
        <p:nvPicPr>
          <p:cNvPr id="406550" name="Picture 22" descr="img083 копи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bright="12000" contrast="12000"/>
          </a:blip>
          <a:srcRect/>
          <a:stretch>
            <a:fillRect/>
          </a:stretch>
        </p:blipFill>
        <p:spPr>
          <a:xfrm>
            <a:off x="838200" y="1981200"/>
            <a:ext cx="3962400" cy="3124200"/>
          </a:xfrm>
          <a:effectLst>
            <a:outerShdw dist="107763" dir="2700000" algn="ctr" rotWithShape="0">
              <a:srgbClr val="0000FF">
                <a:alpha val="50000"/>
              </a:srgbClr>
            </a:outerShdw>
          </a:effectLst>
        </p:spPr>
      </p:pic>
      <p:sp>
        <p:nvSpPr>
          <p:cNvPr id="406551" name="Text Box 23"/>
          <p:cNvSpPr txBox="1">
            <a:spLocks noChangeArrowheads="1"/>
          </p:cNvSpPr>
          <p:nvPr/>
        </p:nvSpPr>
        <p:spPr bwMode="auto">
          <a:xfrm>
            <a:off x="1652588" y="5207000"/>
            <a:ext cx="2462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Почкование дрожжей</a:t>
            </a:r>
          </a:p>
        </p:txBody>
      </p:sp>
      <p:sp>
        <p:nvSpPr>
          <p:cNvPr id="406552" name="AutoShape 24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4038600" y="5715000"/>
            <a:ext cx="838200" cy="3810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6553" name="AutoShape 2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0"/>
            <a:ext cx="762000" cy="609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</p:bldLst>
  </p:timing>
</p:sld>
</file>

<file path=ppt/theme/theme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169</Words>
  <Application>Microsoft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Эхо</vt:lpstr>
      <vt:lpstr>Image</vt:lpstr>
      <vt:lpstr>Бесполое размножение организмов.                            6класс</vt:lpstr>
      <vt:lpstr>Жизнь на Земле                       существует и продолжается во времени благодаря уникальному свойству всех живых организмов - способности к размножению или самовоспроизведению.</vt:lpstr>
      <vt:lpstr>Размножение  организмов</vt:lpstr>
      <vt:lpstr>Характеристика бесполого размножения</vt:lpstr>
      <vt:lpstr>Преимущества бесполого размножения</vt:lpstr>
      <vt:lpstr>Недостаток бесполого размножения </vt:lpstr>
      <vt:lpstr>Домашнее задание</vt:lpstr>
      <vt:lpstr>          Деление</vt:lpstr>
      <vt:lpstr>Почкование</vt:lpstr>
      <vt:lpstr>Фрагментация</vt:lpstr>
      <vt:lpstr>Спорообразование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22</cp:revision>
  <cp:lastPrinted>1601-01-01T00:00:00Z</cp:lastPrinted>
  <dcterms:created xsi:type="dcterms:W3CDTF">1601-01-01T00:00:00Z</dcterms:created>
  <dcterms:modified xsi:type="dcterms:W3CDTF">2021-02-05T08:10:30Z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