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8" r:id="rId1"/>
  </p:sldMasterIdLst>
  <p:sldIdLst>
    <p:sldId id="256" r:id="rId2"/>
    <p:sldId id="257" r:id="rId3"/>
    <p:sldId id="258" r:id="rId4"/>
    <p:sldId id="264" r:id="rId5"/>
    <p:sldId id="266" r:id="rId6"/>
    <p:sldId id="265" r:id="rId7"/>
    <p:sldId id="267" r:id="rId8"/>
    <p:sldId id="259" r:id="rId9"/>
    <p:sldId id="260" r:id="rId10"/>
    <p:sldId id="263" r:id="rId11"/>
    <p:sldId id="261" r:id="rId12"/>
    <p:sldId id="269" r:id="rId13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FE3"/>
    <a:srgbClr val="CC6600"/>
    <a:srgbClr val="15511F"/>
    <a:srgbClr val="5B0462"/>
    <a:srgbClr val="012265"/>
    <a:srgbClr val="0C245A"/>
    <a:srgbClr val="D4EC46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798" autoAdjust="0"/>
    <p:restoredTop sz="94660"/>
  </p:normalViewPr>
  <p:slideViewPr>
    <p:cSldViewPr>
      <p:cViewPr>
        <p:scale>
          <a:sx n="66" d="100"/>
          <a:sy n="66" d="100"/>
        </p:scale>
        <p:origin x="-137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98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9834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9834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9834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83FACC92-C92E-4832-A283-E09C24B14ED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398343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98344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2400">
              <a:latin typeface="Times New Roman" pitchFamily="18" charset="0"/>
            </a:endParaRPr>
          </a:p>
        </p:txBody>
      </p:sp>
      <p:sp>
        <p:nvSpPr>
          <p:cNvPr id="398345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2400">
              <a:latin typeface="Times New Roman" pitchFamily="18" charset="0"/>
            </a:endParaRPr>
          </a:p>
        </p:txBody>
      </p:sp>
      <p:sp>
        <p:nvSpPr>
          <p:cNvPr id="398346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2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0D0EE-D6E8-45D5-82A6-D0A99B3842D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81F7EB-04B2-4BFC-8A97-5C60A3F074B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0" y="1905000"/>
            <a:ext cx="7010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29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240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fld id="{EE8FBAC2-3D92-4208-9789-8E1C3718653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AE584B-C3CE-496F-9777-DCFD5C75957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07046-D452-481A-8D31-7701F50C1D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C4A008-21C6-4AD8-8662-BCD81DFB2F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B4E711-340C-4C4F-A540-6162FB47BA5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BA95A4-5C3E-41CA-8324-FEA56999570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E03FD0-7681-4890-99D7-038D4F4E4EF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14824-460C-4FDF-AEAB-B65553AE57F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E0D9CA-A922-4FDC-B3D1-A76D623A47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64FE3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97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endParaRPr lang="ru-RU"/>
          </a:p>
        </p:txBody>
      </p:sp>
      <p:sp>
        <p:nvSpPr>
          <p:cNvPr id="397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/>
          </a:p>
        </p:txBody>
      </p:sp>
      <p:sp>
        <p:nvSpPr>
          <p:cNvPr id="397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C0B53EC2-7C07-4632-A6F3-83EF86A3C38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397319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97320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2400">
              <a:latin typeface="Times New Roman" pitchFamily="18" charset="0"/>
            </a:endParaRPr>
          </a:p>
        </p:txBody>
      </p:sp>
      <p:sp>
        <p:nvSpPr>
          <p:cNvPr id="397321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2400">
              <a:latin typeface="Times New Roman" pitchFamily="18" charset="0"/>
            </a:endParaRPr>
          </a:p>
        </p:txBody>
      </p:sp>
      <p:sp>
        <p:nvSpPr>
          <p:cNvPr id="397322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9" r:id="rId1"/>
    <p:sldLayoutId id="2147484020" r:id="rId2"/>
    <p:sldLayoutId id="2147484021" r:id="rId3"/>
    <p:sldLayoutId id="2147484022" r:id="rId4"/>
    <p:sldLayoutId id="2147484023" r:id="rId5"/>
    <p:sldLayoutId id="2147484024" r:id="rId6"/>
    <p:sldLayoutId id="2147484025" r:id="rId7"/>
    <p:sldLayoutId id="2147484026" r:id="rId8"/>
    <p:sldLayoutId id="2147484027" r:id="rId9"/>
    <p:sldLayoutId id="2147484028" r:id="rId10"/>
    <p:sldLayoutId id="2147484029" r:id="rId11"/>
    <p:sldLayoutId id="2147484030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slide" Target="slide3.xml"/><Relationship Id="rId5" Type="http://schemas.openxmlformats.org/officeDocument/2006/relationships/image" Target="../media/image6.jpeg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3.xml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5" Type="http://schemas.openxmlformats.org/officeDocument/2006/relationships/slide" Target="slide3.xml"/><Relationship Id="rId4" Type="http://schemas.openxmlformats.org/officeDocument/2006/relationships/hyperlink" Target="387.sw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/>
              <a:t>Бесполое размножение организмов.</a:t>
            </a:r>
            <a:r>
              <a:rPr lang="ru-RU" sz="4800" dirty="0"/>
              <a:t>   </a:t>
            </a:r>
            <a:br>
              <a:rPr lang="ru-RU" sz="4800" dirty="0"/>
            </a:br>
            <a:r>
              <a:rPr lang="ru-RU" sz="4800" dirty="0"/>
              <a:t>                        </a:t>
            </a:r>
            <a:r>
              <a:rPr lang="ru-RU" sz="4800" dirty="0" smtClean="0"/>
              <a:t>6</a:t>
            </a:r>
            <a:r>
              <a:rPr lang="ru-RU" sz="3200" dirty="0" smtClean="0"/>
              <a:t>класс</a:t>
            </a:r>
            <a:endParaRPr lang="ru-RU" sz="32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0" y="5791200"/>
            <a:ext cx="5715000" cy="106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 dirty="0"/>
              <a:t>Учитель </a:t>
            </a:r>
            <a:r>
              <a:rPr lang="ru-RU" sz="2000" dirty="0" smtClean="0"/>
              <a:t>биологии</a:t>
            </a:r>
            <a:r>
              <a:rPr lang="en-US" sz="2000" dirty="0" smtClean="0"/>
              <a:t> </a:t>
            </a:r>
            <a:r>
              <a:rPr lang="ru-RU" sz="2000" dirty="0" smtClean="0"/>
              <a:t>:</a:t>
            </a:r>
            <a:r>
              <a:rPr lang="ru-RU" sz="2000" dirty="0" err="1" smtClean="0"/>
              <a:t>Рустамова</a:t>
            </a:r>
            <a:r>
              <a:rPr lang="ru-RU" sz="2000" dirty="0" smtClean="0"/>
              <a:t> </a:t>
            </a:r>
            <a:r>
              <a:rPr lang="ru-RU" sz="2000" dirty="0" smtClean="0"/>
              <a:t>К.К.  </a:t>
            </a:r>
            <a:endParaRPr lang="ru-RU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/>
              <a:t>Фрагментация</a:t>
            </a:r>
          </a:p>
        </p:txBody>
      </p:sp>
      <p:pic>
        <p:nvPicPr>
          <p:cNvPr id="409610" name="Picture 10" descr="image001"/>
          <p:cNvPicPr>
            <a:picLocks noChangeAspect="1" noChangeArrowheads="1"/>
          </p:cNvPicPr>
          <p:nvPr/>
        </p:nvPicPr>
        <p:blipFill>
          <a:blip r:embed="rId3">
            <a:lum bright="6000" contrast="24000"/>
          </a:blip>
          <a:srcRect/>
          <a:stretch>
            <a:fillRect/>
          </a:stretch>
        </p:blipFill>
        <p:spPr bwMode="auto">
          <a:xfrm>
            <a:off x="381000" y="1752600"/>
            <a:ext cx="3171825" cy="1905000"/>
          </a:xfrm>
          <a:prstGeom prst="rect">
            <a:avLst/>
          </a:prstGeom>
          <a:noFill/>
          <a:effectLst>
            <a:outerShdw dist="99190" dir="2388334" algn="ctr" rotWithShape="0">
              <a:srgbClr val="0000FF"/>
            </a:outerShdw>
          </a:effectLst>
        </p:spPr>
      </p:pic>
      <p:sp>
        <p:nvSpPr>
          <p:cNvPr id="409611" name="Text Box 11"/>
          <p:cNvSpPr txBox="1">
            <a:spLocks noChangeArrowheads="1"/>
          </p:cNvSpPr>
          <p:nvPr/>
        </p:nvSpPr>
        <p:spPr bwMode="auto">
          <a:xfrm>
            <a:off x="0" y="3733800"/>
            <a:ext cx="39004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400"/>
              <a:t>Регенерация морской звезды из одного луча</a:t>
            </a:r>
          </a:p>
        </p:txBody>
      </p:sp>
      <p:graphicFrame>
        <p:nvGraphicFramePr>
          <p:cNvPr id="409612" name="Object 12"/>
          <p:cNvGraphicFramePr>
            <a:graphicFrameLocks noChangeAspect="1"/>
          </p:cNvGraphicFramePr>
          <p:nvPr>
            <p:ph sz="half" idx="2"/>
          </p:nvPr>
        </p:nvGraphicFramePr>
        <p:xfrm>
          <a:off x="990600" y="4267200"/>
          <a:ext cx="3429000" cy="1639888"/>
        </p:xfrm>
        <a:graphic>
          <a:graphicData uri="http://schemas.openxmlformats.org/presentationml/2006/ole">
            <p:oleObj spid="_x0000_s409612" name="Image" r:id="rId4" imgW="3504762" imgH="1676190" progId="">
              <p:embed/>
            </p:oleObj>
          </a:graphicData>
        </a:graphic>
      </p:graphicFrame>
      <p:pic>
        <p:nvPicPr>
          <p:cNvPr id="409615" name="Picture 15" descr="image008 копи"/>
          <p:cNvPicPr>
            <a:picLocks noGrp="1" noChangeAspect="1" noChangeArrowheads="1"/>
          </p:cNvPicPr>
          <p:nvPr>
            <p:ph sz="half" idx="1"/>
          </p:nvPr>
        </p:nvPicPr>
        <p:blipFill>
          <a:blip r:embed="rId5">
            <a:lum bright="6000" contrast="10000"/>
          </a:blip>
          <a:srcRect/>
          <a:stretch>
            <a:fillRect/>
          </a:stretch>
        </p:blipFill>
        <p:spPr>
          <a:xfrm>
            <a:off x="5334000" y="2362200"/>
            <a:ext cx="3429000" cy="2733675"/>
          </a:xfrm>
          <a:effectLst>
            <a:outerShdw dist="81320" dir="3080412" algn="ctr" rotWithShape="0">
              <a:srgbClr val="0000FF"/>
            </a:outerShdw>
          </a:effectLst>
        </p:spPr>
      </p:pic>
      <p:sp>
        <p:nvSpPr>
          <p:cNvPr id="409616" name="Text Box 16"/>
          <p:cNvSpPr txBox="1">
            <a:spLocks noChangeArrowheads="1"/>
          </p:cNvSpPr>
          <p:nvPr/>
        </p:nvSpPr>
        <p:spPr bwMode="auto">
          <a:xfrm>
            <a:off x="5792788" y="5154613"/>
            <a:ext cx="2605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/>
              <a:t>Фрагментация спирогиры</a:t>
            </a:r>
          </a:p>
        </p:txBody>
      </p:sp>
      <p:sp>
        <p:nvSpPr>
          <p:cNvPr id="409617" name="AutoShape 17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0"/>
            <a:ext cx="762000" cy="6096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09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096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09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09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0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Спорообразование</a:t>
            </a:r>
          </a:p>
        </p:txBody>
      </p:sp>
      <p:pic>
        <p:nvPicPr>
          <p:cNvPr id="407557" name="Picture 5" descr="img087 копи"/>
          <p:cNvPicPr>
            <a:picLocks noChangeAspect="1" noChangeArrowheads="1"/>
          </p:cNvPicPr>
          <p:nvPr/>
        </p:nvPicPr>
        <p:blipFill>
          <a:blip r:embed="rId2">
            <a:lum bright="12000" contrast="6000"/>
          </a:blip>
          <a:srcRect/>
          <a:stretch>
            <a:fillRect/>
          </a:stretch>
        </p:blipFill>
        <p:spPr bwMode="auto">
          <a:xfrm>
            <a:off x="152400" y="1905000"/>
            <a:ext cx="6019800" cy="4191000"/>
          </a:xfrm>
          <a:prstGeom prst="rect">
            <a:avLst/>
          </a:prstGeom>
          <a:noFill/>
          <a:effectLst>
            <a:outerShdw dist="107763" dir="2700000" algn="ctr" rotWithShape="0">
              <a:srgbClr val="0000FF">
                <a:alpha val="50000"/>
              </a:srgbClr>
            </a:outerShdw>
          </a:effectLst>
        </p:spPr>
      </p:pic>
      <p:pic>
        <p:nvPicPr>
          <p:cNvPr id="407560" name="Picture 8" descr="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1676400"/>
            <a:ext cx="1773238" cy="2130425"/>
          </a:xfrm>
          <a:prstGeom prst="rect">
            <a:avLst/>
          </a:prstGeom>
          <a:noFill/>
        </p:spPr>
      </p:pic>
      <p:pic>
        <p:nvPicPr>
          <p:cNvPr id="407561" name="Picture 9" descr="спор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29400" y="3962400"/>
            <a:ext cx="1965325" cy="1974850"/>
          </a:xfrm>
          <a:prstGeom prst="rect">
            <a:avLst/>
          </a:prstGeom>
          <a:noFill/>
        </p:spPr>
      </p:pic>
      <p:sp>
        <p:nvSpPr>
          <p:cNvPr id="407562" name="AutoShape 1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0"/>
            <a:ext cx="762000" cy="6096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07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07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07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07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7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7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755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8036" name="Picture 4" descr="39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839200" cy="6499225"/>
          </a:xfrm>
          <a:prstGeom prst="rect">
            <a:avLst/>
          </a:prstGeom>
          <a:noFill/>
        </p:spPr>
      </p:pic>
      <p:sp>
        <p:nvSpPr>
          <p:cNvPr id="428037" name="Text Box 5"/>
          <p:cNvSpPr txBox="1">
            <a:spLocks noChangeArrowheads="1"/>
          </p:cNvSpPr>
          <p:nvPr/>
        </p:nvSpPr>
        <p:spPr bwMode="auto">
          <a:xfrm>
            <a:off x="6400800" y="6216650"/>
            <a:ext cx="2286000" cy="64135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 b="1"/>
              <a:t>Размножение клубнями</a:t>
            </a:r>
          </a:p>
        </p:txBody>
      </p:sp>
      <p:sp>
        <p:nvSpPr>
          <p:cNvPr id="428039" name="Text Box 7"/>
          <p:cNvSpPr txBox="1">
            <a:spLocks noChangeArrowheads="1"/>
          </p:cNvSpPr>
          <p:nvPr/>
        </p:nvSpPr>
        <p:spPr bwMode="auto">
          <a:xfrm>
            <a:off x="304800" y="152400"/>
            <a:ext cx="154781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="1"/>
              <a:t>Размножение</a:t>
            </a:r>
          </a:p>
          <a:p>
            <a:r>
              <a:rPr lang="ru-RU" sz="1600" b="1"/>
              <a:t> луковицами</a:t>
            </a:r>
          </a:p>
        </p:txBody>
      </p:sp>
      <p:sp>
        <p:nvSpPr>
          <p:cNvPr id="428040" name="Text Box 8"/>
          <p:cNvSpPr txBox="1">
            <a:spLocks noChangeArrowheads="1"/>
          </p:cNvSpPr>
          <p:nvPr/>
        </p:nvSpPr>
        <p:spPr bwMode="auto">
          <a:xfrm>
            <a:off x="2590800" y="1143000"/>
            <a:ext cx="27130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="1"/>
              <a:t>Размножение ползучими</a:t>
            </a:r>
          </a:p>
          <a:p>
            <a:r>
              <a:rPr lang="ru-RU" sz="1600" b="1"/>
              <a:t> побегами</a:t>
            </a:r>
          </a:p>
        </p:txBody>
      </p:sp>
      <p:sp>
        <p:nvSpPr>
          <p:cNvPr id="428041" name="Text Box 9"/>
          <p:cNvSpPr txBox="1">
            <a:spLocks noChangeArrowheads="1"/>
          </p:cNvSpPr>
          <p:nvPr/>
        </p:nvSpPr>
        <p:spPr bwMode="auto">
          <a:xfrm>
            <a:off x="5791200" y="2895600"/>
            <a:ext cx="27701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Размножение листовыми</a:t>
            </a:r>
          </a:p>
          <a:p>
            <a:r>
              <a:rPr lang="ru-RU" sz="1600" b="1"/>
              <a:t> черенками</a:t>
            </a:r>
          </a:p>
        </p:txBody>
      </p:sp>
      <p:sp>
        <p:nvSpPr>
          <p:cNvPr id="428042" name="AutoShape 1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0"/>
            <a:ext cx="762000" cy="6096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8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2590800"/>
            <a:ext cx="6705600" cy="1527175"/>
          </a:xfrm>
        </p:spPr>
        <p:txBody>
          <a:bodyPr/>
          <a:lstStyle/>
          <a:p>
            <a:r>
              <a:rPr lang="ru-RU" sz="4000"/>
              <a:t>Жизнь на Земле                       существует и продолжается во времени благодаря уникальному свойству всех живых организмов - способности к размножению или самовоспроизведению.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0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0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0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0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38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6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304800"/>
            <a:ext cx="7010400" cy="1527175"/>
          </a:xfrm>
        </p:spPr>
        <p:txBody>
          <a:bodyPr/>
          <a:lstStyle/>
          <a:p>
            <a:pPr algn="ctr"/>
            <a:r>
              <a:rPr lang="ru-RU"/>
              <a:t>Размножение</a:t>
            </a:r>
            <a:br>
              <a:rPr lang="ru-RU"/>
            </a:br>
            <a:r>
              <a:rPr lang="ru-RU"/>
              <a:t> организмов</a:t>
            </a:r>
          </a:p>
        </p:txBody>
      </p:sp>
      <p:graphicFrame>
        <p:nvGraphicFramePr>
          <p:cNvPr id="402463" name="Group 31"/>
          <p:cNvGraphicFramePr>
            <a:graphicFrameLocks noGrp="1"/>
          </p:cNvGraphicFramePr>
          <p:nvPr>
            <p:ph idx="1"/>
          </p:nvPr>
        </p:nvGraphicFramePr>
        <p:xfrm>
          <a:off x="1143000" y="2667000"/>
          <a:ext cx="7239000" cy="3201543"/>
        </p:xfrm>
        <a:graphic>
          <a:graphicData uri="http://schemas.openxmlformats.org/drawingml/2006/table">
            <a:tbl>
              <a:tblPr/>
              <a:tblGrid>
                <a:gridCol w="3619500"/>
                <a:gridCol w="3619500"/>
              </a:tblGrid>
              <a:tr h="561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       Половое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Бесполое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05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Образование половых клеток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hlinkClick r:id="rId2" action="ppaction://hlinksldjump"/>
                        </a:rPr>
                        <a:t>Деление клеток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hlinkClick r:id="rId3" action="ppaction://hlinksldjump"/>
                        </a:rPr>
                        <a:t>Почкование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hlinkClick r:id="rId4" action="ppaction://hlinksldjump"/>
                        </a:rPr>
                        <a:t>Фрагментация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hlinkClick r:id="rId5" action="ppaction://hlinksldjump"/>
                        </a:rPr>
                        <a:t>Спорообразование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hlinkClick r:id="rId6" action="ppaction://hlinksldjump"/>
                        </a:rPr>
                        <a:t>Вегетативное размножение растений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2465" name="Line 33"/>
          <p:cNvSpPr>
            <a:spLocks noChangeShapeType="1"/>
          </p:cNvSpPr>
          <p:nvPr/>
        </p:nvSpPr>
        <p:spPr bwMode="auto">
          <a:xfrm flipH="1">
            <a:off x="3962400" y="1600200"/>
            <a:ext cx="609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02468" name="Line 36"/>
          <p:cNvSpPr>
            <a:spLocks noChangeShapeType="1"/>
          </p:cNvSpPr>
          <p:nvPr/>
        </p:nvSpPr>
        <p:spPr bwMode="auto">
          <a:xfrm>
            <a:off x="5486400" y="16002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2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2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2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2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24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Характеристика бесполого размножения</a:t>
            </a: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600"/>
          </a:p>
          <a:p>
            <a:pPr>
              <a:lnSpc>
                <a:spcPct val="80000"/>
              </a:lnSpc>
            </a:pPr>
            <a:r>
              <a:rPr lang="ru-RU" sz="2600"/>
              <a:t>Происходит без образования гамет.</a:t>
            </a:r>
          </a:p>
          <a:p>
            <a:pPr>
              <a:lnSpc>
                <a:spcPct val="80000"/>
              </a:lnSpc>
            </a:pPr>
            <a:r>
              <a:rPr lang="ru-RU" sz="2600"/>
              <a:t>В основе размножения лежит митоз.</a:t>
            </a:r>
          </a:p>
          <a:p>
            <a:pPr>
              <a:lnSpc>
                <a:spcPct val="80000"/>
              </a:lnSpc>
            </a:pPr>
            <a:r>
              <a:rPr lang="ru-RU" sz="2600"/>
              <a:t>В размножении участвует лишь один организм.</a:t>
            </a:r>
          </a:p>
          <a:p>
            <a:pPr>
              <a:lnSpc>
                <a:spcPct val="80000"/>
              </a:lnSpc>
            </a:pPr>
            <a:r>
              <a:rPr lang="ru-RU" sz="2600"/>
              <a:t>Дочерние организмы абсолютно идентичны материнскому организму (является их копией).</a:t>
            </a:r>
          </a:p>
          <a:p>
            <a:pPr>
              <a:lnSpc>
                <a:spcPct val="80000"/>
              </a:lnSpc>
            </a:pPr>
            <a:r>
              <a:rPr lang="ru-RU" sz="2600"/>
              <a:t>Приводит к быстрому увеличению численности особей данного вида при благоприятных условиях.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6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6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6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770" grpId="0"/>
      <p:bldP spid="4167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Преимущества бесполого размножения</a:t>
            </a:r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2209800"/>
            <a:ext cx="7010400" cy="3200400"/>
          </a:xfrm>
        </p:spPr>
        <p:txBody>
          <a:bodyPr/>
          <a:lstStyle/>
          <a:p>
            <a:pPr>
              <a:buNone/>
            </a:pPr>
            <a:endParaRPr lang="ru-RU" sz="2600" dirty="0"/>
          </a:p>
          <a:p>
            <a:pPr>
              <a:buNone/>
            </a:pPr>
            <a:endParaRPr lang="ru-RU" sz="2600" dirty="0"/>
          </a:p>
          <a:p>
            <a:r>
              <a:rPr lang="ru-RU" sz="2600" dirty="0"/>
              <a:t>Полезные признаки передаются из поколения в поколение.</a:t>
            </a:r>
          </a:p>
          <a:p>
            <a:r>
              <a:rPr lang="ru-RU" sz="2600" dirty="0"/>
              <a:t>Численность увеличивается относительно быстро.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1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1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21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1890" grpId="0"/>
      <p:bldP spid="42189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Недостаток бесполого размножения </a:t>
            </a:r>
          </a:p>
        </p:txBody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2514600"/>
            <a:ext cx="7010400" cy="2209800"/>
          </a:xfrm>
        </p:spPr>
        <p:txBody>
          <a:bodyPr/>
          <a:lstStyle/>
          <a:p>
            <a:r>
              <a:rPr lang="ru-RU" sz="2600"/>
              <a:t>Не обеспечивает выживания в изменчивой, не постоянной среде.</a:t>
            </a:r>
          </a:p>
          <a:p>
            <a:r>
              <a:rPr lang="ru-RU" sz="2600"/>
              <a:t>Новые признаки появляются в результате редких ситуации.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371600" y="609600"/>
            <a:ext cx="7772400" cy="1470025"/>
          </a:xfrm>
        </p:spPr>
        <p:txBody>
          <a:bodyPr/>
          <a:lstStyle/>
          <a:p>
            <a:pPr algn="ctr"/>
            <a:r>
              <a:rPr lang="ru-RU" dirty="0"/>
              <a:t>Домашнее задание</a:t>
            </a:r>
          </a:p>
        </p:txBody>
      </p:sp>
      <p:sp>
        <p:nvSpPr>
          <p:cNvPr id="423942" name="Text Box 6"/>
          <p:cNvSpPr txBox="1">
            <a:spLocks noChangeArrowheads="1"/>
          </p:cNvSpPr>
          <p:nvPr/>
        </p:nvSpPr>
        <p:spPr bwMode="auto">
          <a:xfrm>
            <a:off x="1524000" y="2438400"/>
            <a:ext cx="60499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/>
            <a:r>
              <a:rPr lang="ru-RU" b="1" dirty="0" smtClean="0"/>
              <a:t>Параграф 15, </a:t>
            </a:r>
            <a:r>
              <a:rPr lang="ru-RU" b="1" dirty="0" err="1" smtClean="0"/>
              <a:t>стр</a:t>
            </a:r>
            <a:r>
              <a:rPr lang="ru-RU" b="1" dirty="0" smtClean="0"/>
              <a:t> 113-118,интернет ссылка</a:t>
            </a:r>
            <a:r>
              <a:rPr lang="en-US" b="1" dirty="0" smtClean="0"/>
              <a:t> http</a:t>
            </a:r>
            <a:r>
              <a:rPr lang="ru-RU" b="1" dirty="0" smtClean="0"/>
              <a:t>:</a:t>
            </a:r>
            <a:r>
              <a:rPr lang="en-US" b="1" dirty="0" smtClean="0"/>
              <a:t>//gotourl.ru/4666</a:t>
            </a:r>
            <a:endParaRPr lang="ru-RU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3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3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23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39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13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190500"/>
            <a:ext cx="7010400" cy="1527175"/>
          </a:xfrm>
        </p:spPr>
        <p:txBody>
          <a:bodyPr/>
          <a:lstStyle/>
          <a:p>
            <a:r>
              <a:rPr lang="ru-RU"/>
              <a:t>          Деление</a:t>
            </a:r>
          </a:p>
        </p:txBody>
      </p:sp>
      <p:pic>
        <p:nvPicPr>
          <p:cNvPr id="405517" name="Picture 13" descr="img084 копи"/>
          <p:cNvPicPr>
            <a:picLocks noChangeAspect="1" noChangeArrowheads="1"/>
          </p:cNvPicPr>
          <p:nvPr/>
        </p:nvPicPr>
        <p:blipFill>
          <a:blip r:embed="rId2">
            <a:lum bright="12000" contrast="24000"/>
          </a:blip>
          <a:srcRect/>
          <a:stretch>
            <a:fillRect/>
          </a:stretch>
        </p:blipFill>
        <p:spPr bwMode="auto">
          <a:xfrm>
            <a:off x="3648075" y="1311275"/>
            <a:ext cx="2143125" cy="5241925"/>
          </a:xfrm>
          <a:prstGeom prst="rect">
            <a:avLst/>
          </a:prstGeom>
          <a:noFill/>
          <a:effectLst>
            <a:outerShdw dist="107763" dir="2700000" algn="ctr" rotWithShape="0">
              <a:srgbClr val="0000FF">
                <a:alpha val="50000"/>
              </a:srgbClr>
            </a:outerShdw>
          </a:effectLst>
        </p:spPr>
      </p:pic>
      <p:sp>
        <p:nvSpPr>
          <p:cNvPr id="405520" name="AutoShape 1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0"/>
            <a:ext cx="762000" cy="6096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055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055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05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05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5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5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55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/>
              <a:t>Почкование</a:t>
            </a:r>
          </a:p>
        </p:txBody>
      </p:sp>
      <p:pic>
        <p:nvPicPr>
          <p:cNvPr id="406546" name="Picture 18" descr="гидра 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lum bright="-12000" contrast="24000"/>
          </a:blip>
          <a:srcRect/>
          <a:stretch>
            <a:fillRect/>
          </a:stretch>
        </p:blipFill>
        <p:spPr>
          <a:xfrm>
            <a:off x="5791200" y="1752600"/>
            <a:ext cx="2667000" cy="4419600"/>
          </a:xfrm>
          <a:effectLst>
            <a:outerShdw dist="127000" dir="3187806" algn="ctr" rotWithShape="0">
              <a:srgbClr val="0000FF">
                <a:alpha val="50000"/>
              </a:srgbClr>
            </a:outerShdw>
          </a:effectLst>
        </p:spPr>
      </p:pic>
      <p:sp>
        <p:nvSpPr>
          <p:cNvPr id="406548" name="Text Box 20"/>
          <p:cNvSpPr txBox="1">
            <a:spLocks noChangeArrowheads="1"/>
          </p:cNvSpPr>
          <p:nvPr/>
        </p:nvSpPr>
        <p:spPr bwMode="auto">
          <a:xfrm>
            <a:off x="6291263" y="6221413"/>
            <a:ext cx="19351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/>
              <a:t>Почкование гидры</a:t>
            </a:r>
          </a:p>
        </p:txBody>
      </p:sp>
      <p:pic>
        <p:nvPicPr>
          <p:cNvPr id="406550" name="Picture 22" descr="img083 копи 1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lum bright="12000" contrast="12000"/>
          </a:blip>
          <a:srcRect/>
          <a:stretch>
            <a:fillRect/>
          </a:stretch>
        </p:blipFill>
        <p:spPr>
          <a:xfrm>
            <a:off x="838200" y="1981200"/>
            <a:ext cx="3962400" cy="3124200"/>
          </a:xfrm>
          <a:effectLst>
            <a:outerShdw dist="107763" dir="2700000" algn="ctr" rotWithShape="0">
              <a:srgbClr val="0000FF">
                <a:alpha val="50000"/>
              </a:srgbClr>
            </a:outerShdw>
          </a:effectLst>
        </p:spPr>
      </p:pic>
      <p:sp>
        <p:nvSpPr>
          <p:cNvPr id="406551" name="Text Box 23"/>
          <p:cNvSpPr txBox="1">
            <a:spLocks noChangeArrowheads="1"/>
          </p:cNvSpPr>
          <p:nvPr/>
        </p:nvSpPr>
        <p:spPr bwMode="auto">
          <a:xfrm>
            <a:off x="1652588" y="5207000"/>
            <a:ext cx="24622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/>
              <a:t>Почкование дрожжей</a:t>
            </a:r>
          </a:p>
        </p:txBody>
      </p:sp>
      <p:sp>
        <p:nvSpPr>
          <p:cNvPr id="406552" name="AutoShape 24">
            <a:hlinkClick r:id="rId4" action="ppaction://hlinkfile" highlightClick="1"/>
          </p:cNvPr>
          <p:cNvSpPr>
            <a:spLocks noChangeArrowheads="1"/>
          </p:cNvSpPr>
          <p:nvPr/>
        </p:nvSpPr>
        <p:spPr bwMode="auto">
          <a:xfrm>
            <a:off x="4038600" y="5715000"/>
            <a:ext cx="838200" cy="381000"/>
          </a:xfrm>
          <a:prstGeom prst="actionButtonMovi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6553" name="AutoShape 25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0"/>
            <a:ext cx="762000" cy="6096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06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065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06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06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6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6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6530" grpId="0"/>
    </p:bldLst>
  </p:timing>
</p:sld>
</file>

<file path=ppt/theme/theme1.xml><?xml version="1.0" encoding="utf-8"?>
<a:theme xmlns:a="http://schemas.openxmlformats.org/drawingml/2006/main" name="Эхо">
  <a:themeElements>
    <a:clrScheme name="Эхо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Эх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Эхо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хо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хо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хо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601</TotalTime>
  <Words>169</Words>
  <Application>Microsoft PowerPoint</Application>
  <PresentationFormat>Экран (4:3)</PresentationFormat>
  <Paragraphs>44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Эхо</vt:lpstr>
      <vt:lpstr>Image</vt:lpstr>
      <vt:lpstr>Бесполое размножение организмов.                            6класс</vt:lpstr>
      <vt:lpstr>Жизнь на Земле                       существует и продолжается во времени благодаря уникальному свойству всех живых организмов - способности к размножению или самовоспроизведению.</vt:lpstr>
      <vt:lpstr>Размножение  организмов</vt:lpstr>
      <vt:lpstr>Характеристика бесполого размножения</vt:lpstr>
      <vt:lpstr>Преимущества бесполого размножения</vt:lpstr>
      <vt:lpstr>Недостаток бесполого размножения </vt:lpstr>
      <vt:lpstr>Домашнее задание</vt:lpstr>
      <vt:lpstr>          Деление</vt:lpstr>
      <vt:lpstr>Почкование</vt:lpstr>
      <vt:lpstr>Фрагментация</vt:lpstr>
      <vt:lpstr>Спорообразование</vt:lpstr>
      <vt:lpstr>Слайд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user</cp:lastModifiedBy>
  <cp:revision>22</cp:revision>
  <cp:lastPrinted>1601-01-01T00:00:00Z</cp:lastPrinted>
  <dcterms:created xsi:type="dcterms:W3CDTF">1601-01-01T00:00:00Z</dcterms:created>
  <dcterms:modified xsi:type="dcterms:W3CDTF">2021-02-05T08:10:30Z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