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9" r:id="rId3"/>
    <p:sldId id="283" r:id="rId4"/>
    <p:sldId id="270" r:id="rId5"/>
    <p:sldId id="271" r:id="rId6"/>
    <p:sldId id="272" r:id="rId7"/>
    <p:sldId id="274" r:id="rId8"/>
    <p:sldId id="275" r:id="rId9"/>
    <p:sldId id="279" r:id="rId10"/>
    <p:sldId id="281" r:id="rId11"/>
    <p:sldId id="276" r:id="rId12"/>
    <p:sldId id="277" r:id="rId13"/>
    <p:sldId id="280" r:id="rId14"/>
    <p:sldId id="278" r:id="rId15"/>
    <p:sldId id="282" r:id="rId16"/>
    <p:sldId id="268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959"/>
    <a:srgbClr val="F26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416E2-E97C-4052-82E3-2B326A50FBD5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1D4E8-96D7-4661-ABF4-34F9BD8846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0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6670" y="2013046"/>
            <a:ext cx="6731329" cy="1036973"/>
          </a:xfrm>
          <a:solidFill>
            <a:srgbClr val="F15B4D"/>
          </a:solidFill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36670" y="3162650"/>
            <a:ext cx="6731329" cy="494950"/>
          </a:xfrm>
          <a:solidFill>
            <a:srgbClr val="F15B4D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irce Bold" panose="020B0602020203020203" pitchFamily="34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16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3C59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2pPr>
            <a:lvl3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3pPr>
            <a:lvl4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4pPr>
            <a:lvl5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11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373C59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2pPr>
            <a:lvl3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3pPr>
            <a:lvl4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4pPr>
            <a:lvl5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0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3C59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2pPr>
            <a:lvl3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3pPr>
            <a:lvl4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4pPr>
            <a:lvl5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4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6774295" cy="962210"/>
          </a:xfrm>
          <a:solidFill>
            <a:srgbClr val="F15B4D"/>
          </a:solidFill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814102"/>
            <a:ext cx="6767945" cy="1500187"/>
          </a:xfrm>
          <a:solidFill>
            <a:srgbClr val="F15B4D"/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95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3C59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2pPr>
            <a:lvl3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3pPr>
            <a:lvl4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4pPr>
            <a:lvl5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2pPr>
            <a:lvl3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3pPr>
            <a:lvl4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4pPr>
            <a:lvl5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78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73C59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2pPr>
            <a:lvl3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3pPr>
            <a:lvl4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4pPr>
            <a:lvl5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2pPr>
            <a:lvl3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3pPr>
            <a:lvl4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4pPr>
            <a:lvl5pPr>
              <a:defRPr>
                <a:solidFill>
                  <a:srgbClr val="373C59"/>
                </a:solidFill>
                <a:latin typeface="Circe" panose="020B0502020203020203" pitchFamily="34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00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494" y="1767211"/>
            <a:ext cx="9821854" cy="1325563"/>
          </a:xfrm>
          <a:solidFill>
            <a:srgbClr val="F15B4D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70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6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73C59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>
              <a:defRPr sz="2800">
                <a:solidFill>
                  <a:srgbClr val="373C59"/>
                </a:solidFill>
                <a:latin typeface="Circe" panose="020B0502020203020203" pitchFamily="34" charset="-52"/>
              </a:defRPr>
            </a:lvl2pPr>
            <a:lvl3pPr>
              <a:defRPr sz="2400">
                <a:solidFill>
                  <a:srgbClr val="373C59"/>
                </a:solidFill>
                <a:latin typeface="Circe" panose="020B0502020203020203" pitchFamily="34" charset="-52"/>
              </a:defRPr>
            </a:lvl3pPr>
            <a:lvl4pPr>
              <a:defRPr sz="2000">
                <a:solidFill>
                  <a:srgbClr val="373C59"/>
                </a:solidFill>
                <a:latin typeface="Circe" panose="020B0502020203020203" pitchFamily="34" charset="-52"/>
              </a:defRPr>
            </a:lvl4pPr>
            <a:lvl5pPr>
              <a:defRPr sz="2000">
                <a:solidFill>
                  <a:srgbClr val="373C59"/>
                </a:solidFill>
                <a:latin typeface="Circe" panose="020B0502020203020203" pitchFamily="34" charset="-5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53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73C59"/>
                </a:solidFill>
                <a:latin typeface="Circe Light" panose="020B0402020203020203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73C59"/>
                </a:solidFill>
                <a:latin typeface="Circe" panose="020B0502020203020203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B0502020203020203" pitchFamily="34" charset="-52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89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077D94B-BF89-489D-BAD4-4AE303AD1D2C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CA1FC7B6-D8A9-4357-BB31-C7F96C1AF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4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okord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ycnqGCuLrrFHFUz87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ccounts.google.com/ServiceLogin?sacu=1&amp;oauth=1&amp;rip=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okord.ru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okord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6670" y="1732086"/>
            <a:ext cx="6816322" cy="202051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РЕГИОНАЛЬНАЯ ДИАГНОСТИЧЕСКАЯ РАБОТА ПО ЧИТАТЕЛЬСКОЙ ГРАМОТНОСТИ В 4-Х КЛАССАХ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977" y="5653454"/>
            <a:ext cx="4070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Курбанова М.М., специалист отдела мониторинга и оценки качества образования ГБУ РД «ЦОКО» 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Проведение диагностической работы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938" y="1450730"/>
            <a:ext cx="11641015" cy="5090747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роводится вторым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или третьим уроком в соответствии с учебным расписанием (в первую или во вторую смену). </a:t>
            </a:r>
          </a:p>
          <a:p>
            <a:pPr lvl="0"/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15-20 минут до начала </a:t>
            </a:r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учитель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начальной </a:t>
            </a:r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школы получает задания,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знакомится с инструкцией для ученика и </a:t>
            </a:r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пересчитывает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листы с текстами для чтения и бланки с заданиями, проверяет их на наличие полиграфических дефектов. </a:t>
            </a:r>
            <a:endParaRPr lang="ru-RU" sz="3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5 минут до начала РДР4 ЧГ проводящий РДР4 ЧГ </a:t>
            </a:r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задания на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рабочие места обучающихся.  </a:t>
            </a:r>
          </a:p>
          <a:p>
            <a:pPr lvl="0"/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В установленное ОО время проводящий РДР4 ЧГ начинает инструктаж учеников класса по процедуре выполнения РДР4 ЧГ и заполнению бланков. На инструктаж обучающихся и заполнение регистрационных полей бланка отводится 5 минут. После того как все обучающиеся подписали бланк, они приступают к выполнению РДР4 ЧГ. </a:t>
            </a:r>
            <a:endParaRPr lang="ru-RU" sz="3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Ответы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на все задания РДР4 ЧГ обучающийся записывает шариковой, гелиевой или капиллярной ручкой синего (черного) цвета. В случае нехватки места для ответа, ученик может использовать любые свободные места бланка, сделав пометку, на какое задание он дает ответ. </a:t>
            </a:r>
          </a:p>
          <a:p>
            <a:pPr lvl="0"/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При проведении РДР4 ЧГ обучающимся запрещается пользоваться мобильными телефонами, разговаривать, вставать с места и выходить из класса без разрешения, проводящего тестирование. Проводящий РДР4 ЧГ следит за соблюдением этих требований. С разрешения проводящего РДР4 ЧГ участники могут выходить из аудитории без сопровождения, оставив бланк РДР4 ЧГ на рабочем столе. </a:t>
            </a:r>
          </a:p>
          <a:p>
            <a:pPr lvl="0"/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Проводящий РДР4 ЧГ во время проведения РДР4 ЧГ может отвечать на вопросы обучающихся только относительно процедуры ее выполнения, но не по содержанию заданий. </a:t>
            </a:r>
          </a:p>
          <a:p>
            <a:pPr lvl="0"/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истечении 40 минут после начала работы над заданиями </a:t>
            </a:r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проводящий </a:t>
            </a:r>
            <a:r>
              <a:rPr lang="ru-RU" sz="3300" dirty="0">
                <a:latin typeface="Cambria" panose="02040503050406030204" pitchFamily="18" charset="0"/>
                <a:ea typeface="Cambria" panose="02040503050406030204" pitchFamily="18" charset="0"/>
              </a:rPr>
              <a:t>РДР4 ЧГ собирает бланки с </a:t>
            </a:r>
            <a:r>
              <a:rPr lang="ru-RU" sz="33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заданиями. </a:t>
            </a:r>
            <a:endParaRPr lang="ru-RU" sz="3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0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Проверка работ и обработка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результатов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238" y="2532185"/>
            <a:ext cx="10940562" cy="248822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роверка осуществляется в течение следующего </a:t>
            </a:r>
            <a:r>
              <a:rPr lang="ru-RU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за днем проведения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соответствии с рекомендациями по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оценке.</a:t>
            </a:r>
          </a:p>
          <a:p>
            <a:pPr marL="0" lvl="0" indent="0">
              <a:buNone/>
            </a:pP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Ш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кольная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экспертная комиссия формируется из учителей 4-х классов и учителей русского языка и литературы основной и старшей школы. </a:t>
            </a:r>
          </a:p>
          <a:p>
            <a:pPr marL="0" lv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94" y="4437640"/>
            <a:ext cx="2636314" cy="19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4963" y="2625970"/>
            <a:ext cx="310368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Результаты проверки работ каждого обучающегося и класса фиксируются в Протоколе проверки (скачать с сайта ГБУ РД «ЦОКО»</a:t>
            </a:r>
            <a:r>
              <a:rPr lang="ru-RU" sz="2400" u="sng" dirty="0">
                <a:hlinkClick r:id="rId2"/>
              </a:rPr>
              <a:t> </a:t>
            </a:r>
            <a:r>
              <a:rPr lang="ru-RU" sz="2400" u="sng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https://cokord.ru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6" y="1292469"/>
            <a:ext cx="7283834" cy="4809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234461"/>
            <a:ext cx="2116015" cy="211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67" y="852108"/>
            <a:ext cx="7214718" cy="5135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35" y="2118947"/>
            <a:ext cx="2509817" cy="20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65" y="85665"/>
            <a:ext cx="3212681" cy="653494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42900" y="703386"/>
            <a:ext cx="647993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течение </a:t>
            </a:r>
            <a:r>
              <a:rPr lang="ru-RU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трех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рабочих дней после проведения диагностической работы сводные сведения о результатах ОО заносятся в электронную базу данных по ссылке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://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forms.gle/ycnqGCuLrrFHFUz87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Внесение результатов выполняют эксперты комиссии либо привлеченные технические специалисты.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поля должны быть заполнены.</a:t>
            </a:r>
          </a:p>
          <a:p>
            <a:pPr fontAlgn="t"/>
            <a:endParaRPr lang="ru-RU" sz="20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!!! Для заполнения формы необходимо иметь 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Google 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Аккаунт</a:t>
            </a:r>
          </a:p>
          <a:p>
            <a:pPr fontAlgn="t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Повторная загрузка сводных сведений не предусмотрена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fontAlgn="t"/>
            <a:endParaRPr lang="ru-RU" sz="2800" dirty="0">
              <a:solidFill>
                <a:srgbClr val="FF0000"/>
              </a:solidFill>
              <a:latin typeface="Arial" panose="020B0604020202020204" pitchFamily="34" charset="0"/>
              <a:hlinkClick r:id="rId4"/>
            </a:endParaRPr>
          </a:p>
          <a:p>
            <a:endParaRPr 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331" y="1318846"/>
            <a:ext cx="8088923" cy="368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1000"/>
              </a:lnSpc>
              <a:spcAft>
                <a:spcPts val="55"/>
              </a:spcAft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 оценки качества образования проводит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сбор и обработку результатов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РДР4 ЧГ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формирует отчет о результатах РДР4 ЧГ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11000"/>
              </a:lnSpc>
              <a:spcAft>
                <a:spcPts val="55"/>
              </a:spcAft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Диагностические работы обучающихся хранятся в образовательной организации до 1 сентября текущего года, после чего могут быть использованы по усмотрению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561" y="2007578"/>
            <a:ext cx="3153507" cy="315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Спасибо за внимание!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756" y="5398475"/>
            <a:ext cx="3072913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Тел. 8 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(8722) 66-99-88</a:t>
            </a:r>
            <a:endParaRPr lang="ru-RU" sz="3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2757" y="3604846"/>
            <a:ext cx="46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Успехов в проведении!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756" y="4917159"/>
            <a:ext cx="295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e-mail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rcoko.rd@mail.ru</a:t>
            </a:r>
            <a:endParaRPr lang="ru-RU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6377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Дата проведения региональной диагностической работы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68415"/>
            <a:ext cx="10750062" cy="352571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Согласно приказу Министерства образования и науки Республики Дагестан от 20 апреля 2021 №</a:t>
            </a:r>
            <a:r>
              <a:rPr lang="ru-RU" sz="4400" dirty="0">
                <a:latin typeface="Cambria" panose="02040503050406030204" pitchFamily="18" charset="0"/>
                <a:ea typeface="Cambria" panose="02040503050406030204" pitchFamily="18" charset="0"/>
              </a:rPr>
              <a:t>05-02-201/21 </a:t>
            </a:r>
            <a:r>
              <a:rPr lang="ru-RU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400" dirty="0">
                <a:latin typeface="Cambria" panose="02040503050406030204" pitchFamily="18" charset="0"/>
                <a:ea typeface="Cambria" panose="02040503050406030204" pitchFamily="18" charset="0"/>
              </a:rPr>
              <a:t>«Об организации региональной диагностической работы по читательской </a:t>
            </a:r>
            <a:r>
              <a:rPr lang="ru-RU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грамотности»  </a:t>
            </a:r>
            <a:r>
              <a:rPr lang="ru-RU" sz="4400" dirty="0">
                <a:latin typeface="Cambria" panose="02040503050406030204" pitchFamily="18" charset="0"/>
                <a:ea typeface="Cambria" panose="02040503050406030204" pitchFamily="18" charset="0"/>
              </a:rPr>
              <a:t>определена </a:t>
            </a:r>
            <a:r>
              <a:rPr lang="ru-RU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единая дата проведения диагностической работы во всех ОО региона - </a:t>
            </a:r>
            <a:r>
              <a:rPr lang="ru-RU" sz="4400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апреля 2021 года </a:t>
            </a:r>
            <a:r>
              <a:rPr lang="ru-RU" sz="4400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(!)</a:t>
            </a:r>
          </a:p>
          <a:p>
            <a:pPr marL="0" indent="0" algn="just">
              <a:buNone/>
            </a:pPr>
            <a:endParaRPr lang="ru-RU" sz="4400" u="sng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sz="4400" b="1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sz="44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8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70" y="682096"/>
            <a:ext cx="3971375" cy="5472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59" y="682096"/>
            <a:ext cx="4438264" cy="52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Участники региональной диагностической работы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817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>
                <a:latin typeface="Cambria" panose="02040503050406030204" pitchFamily="18" charset="0"/>
                <a:ea typeface="Cambria" panose="02040503050406030204" pitchFamily="18" charset="0"/>
              </a:rPr>
              <a:t>У</a:t>
            </a:r>
            <a:r>
              <a:rPr lang="ru-RU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частвуют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обучающиеся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оканчивающие начальную школу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(все 4-е классы)</a:t>
            </a:r>
          </a:p>
          <a:p>
            <a:pPr marL="0" indent="0">
              <a:buNone/>
            </a:pPr>
            <a:r>
              <a:rPr lang="ru-RU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Освобождаются</a:t>
            </a:r>
            <a:r>
              <a:rPr lang="ru-RU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fontAlgn="base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дети, обучающиеся по состоянию здоровья на дому; </a:t>
            </a:r>
          </a:p>
          <a:p>
            <a:pPr lvl="0" fontAlgn="base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дети, обучающиеся по АОП для учащихся с умственной отсталостью (интеллектуальными нарушениями); </a:t>
            </a:r>
          </a:p>
          <a:p>
            <a:pPr lvl="0" fontAlgn="base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дети-инвалиды и дети с ОВЗ, обучающиеся по АОП для слепых, слабовидящих с тяжёлыми нарушениями зрения, для глухих и позднооглохших, слабослышащих с III, IV степенью тугоухости, с расстройствами аутистического спектра, с нарушениями опорно-двигательного аппарата, с тяжелыми нарушениями речи;</a:t>
            </a:r>
          </a:p>
          <a:p>
            <a:pPr lvl="0" fontAlgn="base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 классы, отобранные для участия в основном этапе исследования PIRLS-2021.</a:t>
            </a:r>
          </a:p>
          <a:p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5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Продолжительность проведения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6" y="1621508"/>
            <a:ext cx="3121270" cy="3121270"/>
          </a:xfrm>
        </p:spPr>
      </p:pic>
      <p:sp>
        <p:nvSpPr>
          <p:cNvPr id="6" name="Прямоугольник 5"/>
          <p:cNvSpPr/>
          <p:nvPr/>
        </p:nvSpPr>
        <p:spPr>
          <a:xfrm>
            <a:off x="4404946" y="1810344"/>
            <a:ext cx="7086600" cy="273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11000"/>
              </a:lnSpc>
              <a:spcAft>
                <a:spcPts val="55"/>
              </a:spcAft>
              <a:buClr>
                <a:srgbClr val="000000"/>
              </a:buClr>
              <a:buSzPts val="1200"/>
            </a:pPr>
            <a:r>
              <a:rPr lang="ru-RU" sz="2400" dirty="0" smtClean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выполнение работы выделяется </a:t>
            </a:r>
            <a:r>
              <a:rPr lang="ru-RU" sz="2400" u="sng" dirty="0" smtClean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</a:t>
            </a:r>
            <a:r>
              <a:rPr lang="ru-RU" sz="2400" u="sng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минут</a:t>
            </a:r>
            <a:r>
              <a:rPr lang="ru-RU" sz="2400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</a:t>
            </a:r>
            <a:endParaRPr lang="ru-RU" sz="2000" dirty="0">
              <a:solidFill>
                <a:schemeClr val="tx2"/>
              </a:solidFill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продолжительность </a:t>
            </a:r>
            <a:r>
              <a:rPr lang="ru-RU" sz="24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</a:t>
            </a:r>
            <a:r>
              <a:rPr lang="ru-RU" sz="2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включается время, выделенное на подготовительные мероприятия (инструктаж обучающихся, выдачу им измерительных материалов, заполнение ими регистрационных полей диагностической </a:t>
            </a:r>
            <a:r>
              <a:rPr lang="ru-RU" sz="24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работы (до 5 минут))</a:t>
            </a:r>
            <a:endParaRPr lang="ru-RU" sz="24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Подготовка 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5562"/>
            <a:ext cx="10515600" cy="476140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за день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до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проведения диагностической работы ГБУ РД «ЦОКО» размещает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на сайте  </a:t>
            </a:r>
            <a:r>
              <a:rPr lang="ru-RU" u="sng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https://cokord.ru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в разделе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«Мониторинг и оценка качества образования»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подразделе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«Региональные исследования»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в подразделе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«2021» «Читательская грамотность»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зашифрованный </a:t>
            </a:r>
            <a:r>
              <a:rPr lang="ru-RU" u="sng" dirty="0">
                <a:latin typeface="Cambria" panose="02040503050406030204" pitchFamily="18" charset="0"/>
                <a:ea typeface="Cambria" panose="02040503050406030204" pitchFamily="18" charset="0"/>
              </a:rPr>
              <a:t>архив с вариантами </a:t>
            </a:r>
            <a:r>
              <a:rPr lang="ru-RU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работ(у рядом сидящих учащихся варианты заданий не должны совпадать)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день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проведения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позднее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09:00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размещается </a:t>
            </a:r>
            <a:r>
              <a:rPr lang="ru-RU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пароль </a:t>
            </a:r>
            <a:r>
              <a:rPr lang="ru-RU" u="sng" dirty="0">
                <a:latin typeface="Cambria" panose="02040503050406030204" pitchFamily="18" charset="0"/>
                <a:ea typeface="Cambria" panose="02040503050406030204" pitchFamily="18" charset="0"/>
              </a:rPr>
              <a:t>к архиву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день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проведения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,не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ранее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15:00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размещаются </a:t>
            </a:r>
            <a:r>
              <a:rPr lang="ru-RU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критерии оценивания работы, протоколы</a:t>
            </a:r>
            <a:endParaRPr lang="ru-RU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Официальный сайт ГБУ РД «ЦОКО»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smtClean="0">
                <a:hlinkClick r:id="rId2"/>
              </a:rPr>
              <a:t>www.</a:t>
            </a:r>
            <a:r>
              <a:rPr lang="ru-RU" u="sng" smtClean="0">
                <a:hlinkClick r:id="rId2"/>
              </a:rPr>
              <a:t>cokord.ru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71" y="1690688"/>
            <a:ext cx="4897944" cy="4078917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424353" y="2444261"/>
            <a:ext cx="371914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79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60" y="823579"/>
            <a:ext cx="9279098" cy="4847459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7323993" y="18463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5" y="1390139"/>
            <a:ext cx="10296858" cy="4808438"/>
          </a:xfrm>
          <a:prstGeom prst="rect">
            <a:avLst/>
          </a:prstGeom>
        </p:spPr>
      </p:pic>
      <p:sp>
        <p:nvSpPr>
          <p:cNvPr id="11" name="Стрелка вверх 10"/>
          <p:cNvSpPr/>
          <p:nvPr/>
        </p:nvSpPr>
        <p:spPr>
          <a:xfrm>
            <a:off x="2356338" y="3543300"/>
            <a:ext cx="263770" cy="11693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4730262" y="3472962"/>
            <a:ext cx="167053" cy="13540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7675685" y="2857500"/>
            <a:ext cx="2892669" cy="2110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7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354E47B6-7455-4C24-9F17-83BACBC97961}" vid="{2B6C2D01-8C5C-40BE-826F-E0EB82D74A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для презентации</Template>
  <TotalTime>741</TotalTime>
  <Words>728</Words>
  <Application>Microsoft Office PowerPoint</Application>
  <PresentationFormat>Широкоэкранный</PresentationFormat>
  <Paragraphs>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Circe</vt:lpstr>
      <vt:lpstr>Circe Bold</vt:lpstr>
      <vt:lpstr>Circe Light</vt:lpstr>
      <vt:lpstr>Times New Roman</vt:lpstr>
      <vt:lpstr>Тема1</vt:lpstr>
      <vt:lpstr>РЕГИОНАЛЬНАЯ ДИАГНОСТИЧЕСКАЯ РАБОТА ПО ЧИТАТЕЛЬСКОЙ ГРАМОТНОСТИ В 4-Х КЛАССАХ</vt:lpstr>
      <vt:lpstr>Дата проведения региональной диагностической работы</vt:lpstr>
      <vt:lpstr>Презентация PowerPoint</vt:lpstr>
      <vt:lpstr>Участники региональной диагностической работы</vt:lpstr>
      <vt:lpstr>Продолжительность проведения </vt:lpstr>
      <vt:lpstr>Подготовка </vt:lpstr>
      <vt:lpstr>Официальный сайт ГБУ РД «ЦОКО»</vt:lpstr>
      <vt:lpstr>Презентация PowerPoint</vt:lpstr>
      <vt:lpstr>Презентация PowerPoint</vt:lpstr>
      <vt:lpstr>Проведение диагностической работы</vt:lpstr>
      <vt:lpstr>Проверка работ и обработка результатов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СИСТЕМА  ОЦЕНКИ КАЧЕСТВА ОБРАЗОВАНИЯ РЕСПУБЛИКИ ДАГЕСТАН</dc:title>
  <dc:creator>HP3</dc:creator>
  <cp:lastModifiedBy>USER20</cp:lastModifiedBy>
  <cp:revision>50</cp:revision>
  <cp:lastPrinted>2021-04-22T13:19:21Z</cp:lastPrinted>
  <dcterms:created xsi:type="dcterms:W3CDTF">2021-02-12T09:52:09Z</dcterms:created>
  <dcterms:modified xsi:type="dcterms:W3CDTF">2021-04-23T08:36:49Z</dcterms:modified>
</cp:coreProperties>
</file>